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 id="2147483668" r:id="rId3"/>
    <p:sldMasterId id="2147483671" r:id="rId4"/>
  </p:sldMasterIdLst>
  <p:notesMasterIdLst>
    <p:notesMasterId r:id="rId19"/>
  </p:notesMasterIdLst>
  <p:sldIdLst>
    <p:sldId id="300" r:id="rId5"/>
    <p:sldId id="419" r:id="rId6"/>
    <p:sldId id="405" r:id="rId7"/>
    <p:sldId id="256" r:id="rId8"/>
    <p:sldId id="260" r:id="rId9"/>
    <p:sldId id="290" r:id="rId10"/>
    <p:sldId id="291" r:id="rId11"/>
    <p:sldId id="285" r:id="rId12"/>
    <p:sldId id="286" r:id="rId13"/>
    <p:sldId id="273" r:id="rId14"/>
    <p:sldId id="288" r:id="rId15"/>
    <p:sldId id="287" r:id="rId16"/>
    <p:sldId id="270" r:id="rId17"/>
    <p:sldId id="289" r:id="rId18"/>
  </p:sldIdLst>
  <p:sldSz cx="10083800" cy="7562850"/>
  <p:notesSz cx="10693400" cy="756285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037"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7B3F0A4-AD1F-A5B1-6FC2-1AF2633F3A71}" name="Jolys, Marie-Christine" initials="JMC" userId="S::mjolys@kpmg.fr::9423648a-9fc6-41a4-a4b0-411ec77c48a6"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1" d="100"/>
          <a:sy n="71" d="100"/>
        </p:scale>
        <p:origin x="1579" y="43"/>
      </p:cViewPr>
      <p:guideLst>
        <p:guide orient="horz" pos="2880"/>
        <p:guide pos="2037"/>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633913" cy="379413"/>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6057900" y="0"/>
            <a:ext cx="4632325" cy="379413"/>
          </a:xfrm>
          <a:prstGeom prst="rect">
            <a:avLst/>
          </a:prstGeom>
        </p:spPr>
        <p:txBody>
          <a:bodyPr vert="horz" lIns="91440" tIns="45720" rIns="91440" bIns="45720" rtlCol="0"/>
          <a:lstStyle>
            <a:lvl1pPr algn="r">
              <a:defRPr sz="1200"/>
            </a:lvl1pPr>
          </a:lstStyle>
          <a:p>
            <a:fld id="{98E52E55-4AA4-49EB-8E62-91D75B236C40}" type="datetimeFigureOut">
              <a:rPr lang="fr-FR" smtClean="0"/>
              <a:t>11/07/2024</a:t>
            </a:fld>
            <a:endParaRPr lang="fr-FR"/>
          </a:p>
        </p:txBody>
      </p:sp>
      <p:sp>
        <p:nvSpPr>
          <p:cNvPr id="4" name="Espace réservé de l'image des diapositives 3"/>
          <p:cNvSpPr>
            <a:spLocks noGrp="1" noRot="1" noChangeAspect="1"/>
          </p:cNvSpPr>
          <p:nvPr>
            <p:ph type="sldImg" idx="2"/>
          </p:nvPr>
        </p:nvSpPr>
        <p:spPr>
          <a:xfrm>
            <a:off x="3646488" y="946150"/>
            <a:ext cx="3400425" cy="255111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1069975" y="3640138"/>
            <a:ext cx="8553450" cy="29781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7183438"/>
            <a:ext cx="4633913" cy="37941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6057900" y="7183438"/>
            <a:ext cx="4632325" cy="379412"/>
          </a:xfrm>
          <a:prstGeom prst="rect">
            <a:avLst/>
          </a:prstGeom>
        </p:spPr>
        <p:txBody>
          <a:bodyPr vert="horz" lIns="91440" tIns="45720" rIns="91440" bIns="45720" rtlCol="0" anchor="b"/>
          <a:lstStyle>
            <a:lvl1pPr algn="r">
              <a:defRPr sz="1200"/>
            </a:lvl1pPr>
          </a:lstStyle>
          <a:p>
            <a:fld id="{874AEF12-FC2A-4663-967F-04E4760827F7}" type="slidenum">
              <a:rPr lang="fr-FR" smtClean="0"/>
              <a:t>‹N°›</a:t>
            </a:fld>
            <a:endParaRPr lang="fr-FR"/>
          </a:p>
        </p:txBody>
      </p:sp>
    </p:spTree>
    <p:extLst>
      <p:ext uri="{BB962C8B-B14F-4D97-AF65-F5344CB8AC3E}">
        <p14:creationId xmlns:p14="http://schemas.microsoft.com/office/powerpoint/2010/main" val="3196191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F02FC63-7EE9-4A06-ADCA-F482029405BD}"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4675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406775" y="849313"/>
            <a:ext cx="3059113" cy="2293937"/>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F02FC63-7EE9-4A06-ADCA-F482029405BD}"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3824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646488" y="946150"/>
            <a:ext cx="3400425" cy="2551113"/>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74AEF12-FC2A-4663-967F-04E4760827F7}" type="slidenum">
              <a:rPr lang="fr-FR" smtClean="0"/>
              <a:t>4</a:t>
            </a:fld>
            <a:endParaRPr lang="fr-FR"/>
          </a:p>
        </p:txBody>
      </p:sp>
    </p:spTree>
    <p:extLst>
      <p:ext uri="{BB962C8B-B14F-4D97-AF65-F5344CB8AC3E}">
        <p14:creationId xmlns:p14="http://schemas.microsoft.com/office/powerpoint/2010/main" val="1266626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6285" y="2344483"/>
            <a:ext cx="8571230" cy="4154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512570" y="4235196"/>
            <a:ext cx="705866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849" b="0" i="0">
                <a:solidFill>
                  <a:srgbClr val="00338D"/>
                </a:solidFill>
                <a:latin typeface="Calibri"/>
                <a:cs typeface="Calibri"/>
              </a:defRPr>
            </a:lvl1pPr>
          </a:lstStyle>
          <a:p>
            <a:pPr marL="11976">
              <a:spcBef>
                <a:spcPts val="57"/>
              </a:spcBef>
            </a:pPr>
            <a:r>
              <a:rPr lang="fr-FR" spc="42"/>
              <a:t>Pulse </a:t>
            </a:r>
            <a:r>
              <a:rPr lang="fr-FR" spc="24"/>
              <a:t>of</a:t>
            </a:r>
            <a:r>
              <a:rPr lang="fr-FR" spc="-28"/>
              <a:t> </a:t>
            </a:r>
            <a:r>
              <a:rPr lang="fr-FR" spc="28"/>
              <a:t>banking</a:t>
            </a:r>
            <a:endParaRPr lang="fr-FR" spc="28"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7/11/2024</a:t>
            </a:fld>
            <a:endParaRPr lang="en-US"/>
          </a:p>
        </p:txBody>
      </p:sp>
      <p:sp>
        <p:nvSpPr>
          <p:cNvPr id="6" name="Holder 6"/>
          <p:cNvSpPr>
            <a:spLocks noGrp="1"/>
          </p:cNvSpPr>
          <p:nvPr>
            <p:ph type="sldNum" sz="quarter" idx="7"/>
          </p:nvPr>
        </p:nvSpPr>
        <p:spPr/>
        <p:txBody>
          <a:bodyPr lIns="0" tIns="0" rIns="0" bIns="0"/>
          <a:lstStyle>
            <a:lvl1pPr>
              <a:defRPr sz="849" b="0" i="0">
                <a:solidFill>
                  <a:srgbClr val="00338D"/>
                </a:solidFill>
                <a:latin typeface="Calibri"/>
                <a:cs typeface="Calibri"/>
              </a:defRPr>
            </a:lvl1pPr>
          </a:lstStyle>
          <a:p>
            <a:pPr marL="35928">
              <a:spcBef>
                <a:spcPts val="61"/>
              </a:spcBef>
            </a:pPr>
            <a:fld id="{81D60167-4931-47E6-BA6A-407CBD079E47}" type="slidenum">
              <a:rPr lang="fr-FR" spc="38" smtClean="0"/>
              <a:pPr marL="35928">
                <a:spcBef>
                  <a:spcPts val="61"/>
                </a:spcBef>
              </a:pPr>
              <a:t>‹N°›</a:t>
            </a:fld>
            <a:endParaRPr lang="fr-FR" spc="38"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552962" y="856441"/>
            <a:ext cx="8977875" cy="391774"/>
          </a:xfrm>
        </p:spPr>
        <p:txBody>
          <a:bodyPr lIns="0" tIns="0" rIns="0" bIns="0"/>
          <a:lstStyle>
            <a:lvl1pPr>
              <a:defRPr sz="2546" b="1" i="0">
                <a:solidFill>
                  <a:srgbClr val="00338D"/>
                </a:solidFill>
                <a:latin typeface="KPMG Bold"/>
                <a:cs typeface="KPMG Bold"/>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849" b="0" i="0">
                <a:solidFill>
                  <a:srgbClr val="00338D"/>
                </a:solidFill>
                <a:latin typeface="Calibri"/>
                <a:cs typeface="Calibri"/>
              </a:defRPr>
            </a:lvl1pPr>
          </a:lstStyle>
          <a:p>
            <a:pPr marL="11976">
              <a:spcBef>
                <a:spcPts val="57"/>
              </a:spcBef>
            </a:pPr>
            <a:r>
              <a:rPr lang="fr-FR" spc="42"/>
              <a:t>Pulse </a:t>
            </a:r>
            <a:r>
              <a:rPr lang="fr-FR" spc="24"/>
              <a:t>of</a:t>
            </a:r>
            <a:r>
              <a:rPr lang="fr-FR" spc="-28"/>
              <a:t> </a:t>
            </a:r>
            <a:r>
              <a:rPr lang="fr-FR" spc="28"/>
              <a:t>banking</a:t>
            </a:r>
            <a:endParaRPr lang="fr-FR" spc="28"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7/11/2024</a:t>
            </a:fld>
            <a:endParaRPr lang="en-US"/>
          </a:p>
        </p:txBody>
      </p:sp>
      <p:sp>
        <p:nvSpPr>
          <p:cNvPr id="6" name="Holder 6"/>
          <p:cNvSpPr>
            <a:spLocks noGrp="1"/>
          </p:cNvSpPr>
          <p:nvPr>
            <p:ph type="sldNum" sz="quarter" idx="7"/>
          </p:nvPr>
        </p:nvSpPr>
        <p:spPr/>
        <p:txBody>
          <a:bodyPr lIns="0" tIns="0" rIns="0" bIns="0"/>
          <a:lstStyle>
            <a:lvl1pPr>
              <a:defRPr sz="849" b="0" i="0">
                <a:solidFill>
                  <a:srgbClr val="00338D"/>
                </a:solidFill>
                <a:latin typeface="Calibri"/>
                <a:cs typeface="Calibri"/>
              </a:defRPr>
            </a:lvl1pPr>
          </a:lstStyle>
          <a:p>
            <a:pPr marL="35928">
              <a:spcBef>
                <a:spcPts val="61"/>
              </a:spcBef>
            </a:pPr>
            <a:fld id="{81D60167-4931-47E6-BA6A-407CBD079E47}" type="slidenum">
              <a:rPr lang="fr-FR" spc="38" smtClean="0"/>
              <a:pPr marL="35928">
                <a:spcBef>
                  <a:spcPts val="61"/>
                </a:spcBef>
              </a:pPr>
              <a:t>‹N°›</a:t>
            </a:fld>
            <a:endParaRPr lang="fr-FR" spc="38"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552962" y="856441"/>
            <a:ext cx="8977875" cy="391774"/>
          </a:xfrm>
        </p:spPr>
        <p:txBody>
          <a:bodyPr lIns="0" tIns="0" rIns="0" bIns="0"/>
          <a:lstStyle>
            <a:lvl1pPr>
              <a:defRPr sz="2546" b="1" i="0">
                <a:solidFill>
                  <a:srgbClr val="00338D"/>
                </a:solidFill>
                <a:latin typeface="KPMG Bold"/>
                <a:cs typeface="KPMG Bold"/>
              </a:defRPr>
            </a:lvl1pPr>
          </a:lstStyle>
          <a:p>
            <a:endParaRPr/>
          </a:p>
        </p:txBody>
      </p:sp>
      <p:sp>
        <p:nvSpPr>
          <p:cNvPr id="3" name="Holder 3"/>
          <p:cNvSpPr>
            <a:spLocks noGrp="1"/>
          </p:cNvSpPr>
          <p:nvPr>
            <p:ph sz="half" idx="2"/>
          </p:nvPr>
        </p:nvSpPr>
        <p:spPr>
          <a:xfrm>
            <a:off x="504190" y="1739456"/>
            <a:ext cx="4386453"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93157" y="1739456"/>
            <a:ext cx="4386453"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849" b="0" i="0">
                <a:solidFill>
                  <a:srgbClr val="00338D"/>
                </a:solidFill>
                <a:latin typeface="Calibri"/>
                <a:cs typeface="Calibri"/>
              </a:defRPr>
            </a:lvl1pPr>
          </a:lstStyle>
          <a:p>
            <a:pPr marL="11976">
              <a:spcBef>
                <a:spcPts val="57"/>
              </a:spcBef>
            </a:pPr>
            <a:r>
              <a:rPr lang="fr-FR" spc="42"/>
              <a:t>Pulse </a:t>
            </a:r>
            <a:r>
              <a:rPr lang="fr-FR" spc="24"/>
              <a:t>of</a:t>
            </a:r>
            <a:r>
              <a:rPr lang="fr-FR" spc="-28"/>
              <a:t> </a:t>
            </a:r>
            <a:r>
              <a:rPr lang="fr-FR" spc="28"/>
              <a:t>banking</a:t>
            </a:r>
            <a:endParaRPr lang="fr-FR" spc="28"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7/11/2024</a:t>
            </a:fld>
            <a:endParaRPr lang="en-US"/>
          </a:p>
        </p:txBody>
      </p:sp>
      <p:sp>
        <p:nvSpPr>
          <p:cNvPr id="7" name="Holder 7"/>
          <p:cNvSpPr>
            <a:spLocks noGrp="1"/>
          </p:cNvSpPr>
          <p:nvPr>
            <p:ph type="sldNum" sz="quarter" idx="7"/>
          </p:nvPr>
        </p:nvSpPr>
        <p:spPr/>
        <p:txBody>
          <a:bodyPr lIns="0" tIns="0" rIns="0" bIns="0"/>
          <a:lstStyle>
            <a:lvl1pPr>
              <a:defRPr sz="849" b="0" i="0">
                <a:solidFill>
                  <a:srgbClr val="00338D"/>
                </a:solidFill>
                <a:latin typeface="Calibri"/>
                <a:cs typeface="Calibri"/>
              </a:defRPr>
            </a:lvl1pPr>
          </a:lstStyle>
          <a:p>
            <a:pPr marL="35928">
              <a:spcBef>
                <a:spcPts val="61"/>
              </a:spcBef>
            </a:pPr>
            <a:fld id="{81D60167-4931-47E6-BA6A-407CBD079E47}" type="slidenum">
              <a:rPr lang="fr-FR" spc="38" smtClean="0"/>
              <a:pPr marL="35928">
                <a:spcBef>
                  <a:spcPts val="61"/>
                </a:spcBef>
              </a:pPr>
              <a:t>‹N°›</a:t>
            </a:fld>
            <a:endParaRPr lang="fr-FR" spc="38"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2"/>
            <a:ext cx="10082483" cy="7559992"/>
          </a:xfrm>
          <a:prstGeom prst="rect">
            <a:avLst/>
          </a:prstGeom>
          <a:blipFill>
            <a:blip r:embed="rId2" cstate="print"/>
            <a:stretch>
              <a:fillRect/>
            </a:stretch>
          </a:blipFill>
        </p:spPr>
        <p:txBody>
          <a:bodyPr wrap="square" lIns="0" tIns="0" rIns="0" bIns="0" rtlCol="0"/>
          <a:lstStyle/>
          <a:p>
            <a:endParaRPr sz="1697"/>
          </a:p>
        </p:txBody>
      </p:sp>
      <p:sp>
        <p:nvSpPr>
          <p:cNvPr id="17" name="bk object 17"/>
          <p:cNvSpPr/>
          <p:nvPr/>
        </p:nvSpPr>
        <p:spPr>
          <a:xfrm>
            <a:off x="441323" y="468006"/>
            <a:ext cx="849099" cy="360045"/>
          </a:xfrm>
          <a:custGeom>
            <a:avLst/>
            <a:gdLst/>
            <a:ahLst/>
            <a:cxnLst/>
            <a:rect l="l" t="t" r="r" b="b"/>
            <a:pathLst>
              <a:path w="900430" h="360044">
                <a:moveTo>
                  <a:pt x="706564" y="281101"/>
                </a:moveTo>
                <a:lnTo>
                  <a:pt x="648004" y="281101"/>
                </a:lnTo>
                <a:lnTo>
                  <a:pt x="648532" y="297974"/>
                </a:lnTo>
                <a:lnTo>
                  <a:pt x="668261" y="339445"/>
                </a:lnTo>
                <a:lnTo>
                  <a:pt x="720241" y="359208"/>
                </a:lnTo>
                <a:lnTo>
                  <a:pt x="737438" y="359994"/>
                </a:lnTo>
                <a:lnTo>
                  <a:pt x="760225" y="359109"/>
                </a:lnTo>
                <a:lnTo>
                  <a:pt x="782910" y="356974"/>
                </a:lnTo>
                <a:lnTo>
                  <a:pt x="805443" y="353596"/>
                </a:lnTo>
                <a:lnTo>
                  <a:pt x="827773" y="348983"/>
                </a:lnTo>
                <a:lnTo>
                  <a:pt x="834396" y="322364"/>
                </a:lnTo>
                <a:lnTo>
                  <a:pt x="752335" y="322364"/>
                </a:lnTo>
                <a:lnTo>
                  <a:pt x="733932" y="319976"/>
                </a:lnTo>
                <a:lnTo>
                  <a:pt x="719543" y="312558"/>
                </a:lnTo>
                <a:lnTo>
                  <a:pt x="710108" y="299727"/>
                </a:lnTo>
                <a:lnTo>
                  <a:pt x="706564" y="281101"/>
                </a:lnTo>
                <a:close/>
              </a:path>
              <a:path w="900430" h="360044">
                <a:moveTo>
                  <a:pt x="250774" y="0"/>
                </a:moveTo>
                <a:lnTo>
                  <a:pt x="50977" y="0"/>
                </a:lnTo>
                <a:lnTo>
                  <a:pt x="50977" y="186613"/>
                </a:lnTo>
                <a:lnTo>
                  <a:pt x="0" y="355815"/>
                </a:lnTo>
                <a:lnTo>
                  <a:pt x="45110" y="355815"/>
                </a:lnTo>
                <a:lnTo>
                  <a:pt x="67627" y="280885"/>
                </a:lnTo>
                <a:lnTo>
                  <a:pt x="899998" y="280885"/>
                </a:lnTo>
                <a:lnTo>
                  <a:pt x="899998" y="274104"/>
                </a:lnTo>
                <a:lnTo>
                  <a:pt x="125806" y="274104"/>
                </a:lnTo>
                <a:lnTo>
                  <a:pt x="118998" y="259778"/>
                </a:lnTo>
                <a:lnTo>
                  <a:pt x="135548" y="242925"/>
                </a:lnTo>
                <a:lnTo>
                  <a:pt x="79032" y="242925"/>
                </a:lnTo>
                <a:lnTo>
                  <a:pt x="102882" y="163969"/>
                </a:lnTo>
                <a:lnTo>
                  <a:pt x="58216" y="163969"/>
                </a:lnTo>
                <a:lnTo>
                  <a:pt x="58216" y="7327"/>
                </a:lnTo>
                <a:lnTo>
                  <a:pt x="250774" y="7327"/>
                </a:lnTo>
                <a:lnTo>
                  <a:pt x="250774" y="0"/>
                </a:lnTo>
                <a:close/>
              </a:path>
              <a:path w="900430" h="360044">
                <a:moveTo>
                  <a:pt x="129400" y="280885"/>
                </a:moveTo>
                <a:lnTo>
                  <a:pt x="74104" y="280885"/>
                </a:lnTo>
                <a:lnTo>
                  <a:pt x="111302" y="355815"/>
                </a:lnTo>
                <a:lnTo>
                  <a:pt x="165481" y="355815"/>
                </a:lnTo>
                <a:lnTo>
                  <a:pt x="129400" y="280885"/>
                </a:lnTo>
                <a:close/>
              </a:path>
              <a:path w="900430" h="360044">
                <a:moveTo>
                  <a:pt x="899998" y="280885"/>
                </a:moveTo>
                <a:lnTo>
                  <a:pt x="211150" y="280885"/>
                </a:lnTo>
                <a:lnTo>
                  <a:pt x="188404" y="355815"/>
                </a:lnTo>
                <a:lnTo>
                  <a:pt x="237439" y="355815"/>
                </a:lnTo>
                <a:lnTo>
                  <a:pt x="259575" y="281101"/>
                </a:lnTo>
                <a:lnTo>
                  <a:pt x="899998" y="281101"/>
                </a:lnTo>
                <a:lnTo>
                  <a:pt x="899998" y="280885"/>
                </a:lnTo>
                <a:close/>
              </a:path>
              <a:path w="900430" h="360044">
                <a:moveTo>
                  <a:pt x="428104" y="281101"/>
                </a:moveTo>
                <a:lnTo>
                  <a:pt x="379399" y="281101"/>
                </a:lnTo>
                <a:lnTo>
                  <a:pt x="357759" y="355815"/>
                </a:lnTo>
                <a:lnTo>
                  <a:pt x="407136" y="355815"/>
                </a:lnTo>
                <a:lnTo>
                  <a:pt x="428104" y="281101"/>
                </a:lnTo>
                <a:close/>
              </a:path>
              <a:path w="900430" h="360044">
                <a:moveTo>
                  <a:pt x="539800" y="281101"/>
                </a:moveTo>
                <a:lnTo>
                  <a:pt x="450240" y="281101"/>
                </a:lnTo>
                <a:lnTo>
                  <a:pt x="450799" y="355815"/>
                </a:lnTo>
                <a:lnTo>
                  <a:pt x="492252" y="355815"/>
                </a:lnTo>
                <a:lnTo>
                  <a:pt x="539800" y="281101"/>
                </a:lnTo>
                <a:close/>
              </a:path>
              <a:path w="900430" h="360044">
                <a:moveTo>
                  <a:pt x="619886" y="281101"/>
                </a:moveTo>
                <a:lnTo>
                  <a:pt x="570953" y="281101"/>
                </a:lnTo>
                <a:lnTo>
                  <a:pt x="554901" y="355815"/>
                </a:lnTo>
                <a:lnTo>
                  <a:pt x="604113" y="355815"/>
                </a:lnTo>
                <a:lnTo>
                  <a:pt x="619886" y="281101"/>
                </a:lnTo>
                <a:close/>
              </a:path>
              <a:path w="900430" h="360044">
                <a:moveTo>
                  <a:pt x="899998" y="281101"/>
                </a:moveTo>
                <a:lnTo>
                  <a:pt x="793013" y="281101"/>
                </a:lnTo>
                <a:lnTo>
                  <a:pt x="783551" y="319176"/>
                </a:lnTo>
                <a:lnTo>
                  <a:pt x="775802" y="320490"/>
                </a:lnTo>
                <a:lnTo>
                  <a:pt x="768010" y="321460"/>
                </a:lnTo>
                <a:lnTo>
                  <a:pt x="760184" y="322085"/>
                </a:lnTo>
                <a:lnTo>
                  <a:pt x="752335" y="322364"/>
                </a:lnTo>
                <a:lnTo>
                  <a:pt x="834396" y="322364"/>
                </a:lnTo>
                <a:lnTo>
                  <a:pt x="844651" y="281152"/>
                </a:lnTo>
                <a:lnTo>
                  <a:pt x="899998" y="281152"/>
                </a:lnTo>
                <a:close/>
              </a:path>
              <a:path w="900430" h="360044">
                <a:moveTo>
                  <a:pt x="250774" y="7327"/>
                </a:moveTo>
                <a:lnTo>
                  <a:pt x="243687" y="7327"/>
                </a:lnTo>
                <a:lnTo>
                  <a:pt x="243687" y="173278"/>
                </a:lnTo>
                <a:lnTo>
                  <a:pt x="214248" y="271018"/>
                </a:lnTo>
                <a:lnTo>
                  <a:pt x="213194" y="274104"/>
                </a:lnTo>
                <a:lnTo>
                  <a:pt x="332689" y="274104"/>
                </a:lnTo>
                <a:lnTo>
                  <a:pt x="349310" y="266016"/>
                </a:lnTo>
                <a:lnTo>
                  <a:pt x="362826" y="253930"/>
                </a:lnTo>
                <a:lnTo>
                  <a:pt x="366678" y="247878"/>
                </a:lnTo>
                <a:lnTo>
                  <a:pt x="271030" y="247878"/>
                </a:lnTo>
                <a:lnTo>
                  <a:pt x="276567" y="227660"/>
                </a:lnTo>
                <a:lnTo>
                  <a:pt x="279358" y="216915"/>
                </a:lnTo>
                <a:lnTo>
                  <a:pt x="285369" y="194106"/>
                </a:lnTo>
                <a:lnTo>
                  <a:pt x="378915" y="194106"/>
                </a:lnTo>
                <a:lnTo>
                  <a:pt x="376544" y="185450"/>
                </a:lnTo>
                <a:lnTo>
                  <a:pt x="371487" y="177241"/>
                </a:lnTo>
                <a:lnTo>
                  <a:pt x="359997" y="168841"/>
                </a:lnTo>
                <a:lnTo>
                  <a:pt x="345244" y="164863"/>
                </a:lnTo>
                <a:lnTo>
                  <a:pt x="329598" y="163741"/>
                </a:lnTo>
                <a:lnTo>
                  <a:pt x="250774" y="163741"/>
                </a:lnTo>
                <a:lnTo>
                  <a:pt x="250774" y="7327"/>
                </a:lnTo>
                <a:close/>
              </a:path>
              <a:path w="900430" h="360044">
                <a:moveTo>
                  <a:pt x="467182" y="7327"/>
                </a:moveTo>
                <a:lnTo>
                  <a:pt x="460209" y="7327"/>
                </a:lnTo>
                <a:lnTo>
                  <a:pt x="460260" y="163906"/>
                </a:lnTo>
                <a:lnTo>
                  <a:pt x="413829" y="163906"/>
                </a:lnTo>
                <a:lnTo>
                  <a:pt x="381952" y="274104"/>
                </a:lnTo>
                <a:lnTo>
                  <a:pt x="430542" y="274104"/>
                </a:lnTo>
                <a:lnTo>
                  <a:pt x="450075" y="205016"/>
                </a:lnTo>
                <a:lnTo>
                  <a:pt x="490766" y="205016"/>
                </a:lnTo>
                <a:lnTo>
                  <a:pt x="490766" y="163474"/>
                </a:lnTo>
                <a:lnTo>
                  <a:pt x="467182" y="163474"/>
                </a:lnTo>
                <a:lnTo>
                  <a:pt x="467182" y="7327"/>
                </a:lnTo>
                <a:close/>
              </a:path>
              <a:path w="900430" h="360044">
                <a:moveTo>
                  <a:pt x="490766" y="205016"/>
                </a:moveTo>
                <a:lnTo>
                  <a:pt x="450075" y="205016"/>
                </a:lnTo>
                <a:lnTo>
                  <a:pt x="450799" y="274104"/>
                </a:lnTo>
                <a:lnTo>
                  <a:pt x="490766" y="274104"/>
                </a:lnTo>
                <a:lnTo>
                  <a:pt x="490766" y="205016"/>
                </a:lnTo>
                <a:close/>
              </a:path>
              <a:path w="900430" h="360044">
                <a:moveTo>
                  <a:pt x="644575" y="163906"/>
                </a:moveTo>
                <a:lnTo>
                  <a:pt x="566089" y="163906"/>
                </a:lnTo>
                <a:lnTo>
                  <a:pt x="495846" y="274104"/>
                </a:lnTo>
                <a:lnTo>
                  <a:pt x="545223" y="274104"/>
                </a:lnTo>
                <a:lnTo>
                  <a:pt x="587451" y="207987"/>
                </a:lnTo>
                <a:lnTo>
                  <a:pt x="635253" y="207987"/>
                </a:lnTo>
                <a:lnTo>
                  <a:pt x="644575" y="163906"/>
                </a:lnTo>
                <a:close/>
              </a:path>
              <a:path w="900430" h="360044">
                <a:moveTo>
                  <a:pt x="635253" y="207987"/>
                </a:moveTo>
                <a:lnTo>
                  <a:pt x="587451" y="207987"/>
                </a:lnTo>
                <a:lnTo>
                  <a:pt x="572897" y="274104"/>
                </a:lnTo>
                <a:lnTo>
                  <a:pt x="621271" y="274104"/>
                </a:lnTo>
                <a:lnTo>
                  <a:pt x="635253" y="207987"/>
                </a:lnTo>
                <a:close/>
              </a:path>
              <a:path w="900430" h="360044">
                <a:moveTo>
                  <a:pt x="683539" y="7327"/>
                </a:moveTo>
                <a:lnTo>
                  <a:pt x="676338" y="7327"/>
                </a:lnTo>
                <a:lnTo>
                  <a:pt x="676547" y="152895"/>
                </a:lnTo>
                <a:lnTo>
                  <a:pt x="676567" y="205016"/>
                </a:lnTo>
                <a:lnTo>
                  <a:pt x="656084" y="243851"/>
                </a:lnTo>
                <a:lnTo>
                  <a:pt x="648881" y="274104"/>
                </a:lnTo>
                <a:lnTo>
                  <a:pt x="707224" y="274104"/>
                </a:lnTo>
                <a:lnTo>
                  <a:pt x="707224" y="267766"/>
                </a:lnTo>
                <a:lnTo>
                  <a:pt x="707936" y="264299"/>
                </a:lnTo>
                <a:lnTo>
                  <a:pt x="732280" y="211293"/>
                </a:lnTo>
                <a:lnTo>
                  <a:pt x="755373" y="195541"/>
                </a:lnTo>
                <a:lnTo>
                  <a:pt x="683539" y="195541"/>
                </a:lnTo>
                <a:lnTo>
                  <a:pt x="683539" y="7327"/>
                </a:lnTo>
                <a:close/>
              </a:path>
              <a:path w="900430" h="360044">
                <a:moveTo>
                  <a:pt x="854062" y="243357"/>
                </a:moveTo>
                <a:lnTo>
                  <a:pt x="760183" y="243357"/>
                </a:lnTo>
                <a:lnTo>
                  <a:pt x="752436" y="274104"/>
                </a:lnTo>
                <a:lnTo>
                  <a:pt x="846366" y="274104"/>
                </a:lnTo>
                <a:lnTo>
                  <a:pt x="854062" y="243357"/>
                </a:lnTo>
                <a:close/>
              </a:path>
              <a:path w="900430" h="360044">
                <a:moveTo>
                  <a:pt x="899998" y="7327"/>
                </a:moveTo>
                <a:lnTo>
                  <a:pt x="892860" y="7327"/>
                </a:lnTo>
                <a:lnTo>
                  <a:pt x="893076" y="274104"/>
                </a:lnTo>
                <a:lnTo>
                  <a:pt x="899998" y="274104"/>
                </a:lnTo>
                <a:lnTo>
                  <a:pt x="899998" y="7327"/>
                </a:lnTo>
                <a:close/>
              </a:path>
              <a:path w="900430" h="360044">
                <a:moveTo>
                  <a:pt x="295274" y="247599"/>
                </a:moveTo>
                <a:lnTo>
                  <a:pt x="289737" y="247878"/>
                </a:lnTo>
                <a:lnTo>
                  <a:pt x="366678" y="247878"/>
                </a:lnTo>
                <a:lnTo>
                  <a:pt x="295490" y="247827"/>
                </a:lnTo>
                <a:lnTo>
                  <a:pt x="295274" y="247599"/>
                </a:lnTo>
                <a:close/>
              </a:path>
              <a:path w="900430" h="360044">
                <a:moveTo>
                  <a:pt x="378915" y="194106"/>
                </a:moveTo>
                <a:lnTo>
                  <a:pt x="302641" y="194106"/>
                </a:lnTo>
                <a:lnTo>
                  <a:pt x="313327" y="194322"/>
                </a:lnTo>
                <a:lnTo>
                  <a:pt x="321791" y="195172"/>
                </a:lnTo>
                <a:lnTo>
                  <a:pt x="327985" y="196962"/>
                </a:lnTo>
                <a:lnTo>
                  <a:pt x="331863" y="199999"/>
                </a:lnTo>
                <a:lnTo>
                  <a:pt x="334619" y="203796"/>
                </a:lnTo>
                <a:lnTo>
                  <a:pt x="334289" y="210362"/>
                </a:lnTo>
                <a:lnTo>
                  <a:pt x="309908" y="245150"/>
                </a:lnTo>
                <a:lnTo>
                  <a:pt x="295490" y="247827"/>
                </a:lnTo>
                <a:lnTo>
                  <a:pt x="366710" y="247827"/>
                </a:lnTo>
                <a:lnTo>
                  <a:pt x="372551" y="238653"/>
                </a:lnTo>
                <a:lnTo>
                  <a:pt x="377799" y="220992"/>
                </a:lnTo>
                <a:lnTo>
                  <a:pt x="379492" y="207987"/>
                </a:lnTo>
                <a:lnTo>
                  <a:pt x="379515" y="203796"/>
                </a:lnTo>
                <a:lnTo>
                  <a:pt x="379265" y="196310"/>
                </a:lnTo>
                <a:lnTo>
                  <a:pt x="379207" y="195172"/>
                </a:lnTo>
                <a:lnTo>
                  <a:pt x="378915" y="194106"/>
                </a:lnTo>
                <a:close/>
              </a:path>
              <a:path w="900430" h="360044">
                <a:moveTo>
                  <a:pt x="213080" y="163969"/>
                </a:moveTo>
                <a:lnTo>
                  <a:pt x="152704" y="163969"/>
                </a:lnTo>
                <a:lnTo>
                  <a:pt x="79032" y="242925"/>
                </a:lnTo>
                <a:lnTo>
                  <a:pt x="135548" y="242925"/>
                </a:lnTo>
                <a:lnTo>
                  <a:pt x="213080" y="163969"/>
                </a:lnTo>
                <a:close/>
              </a:path>
              <a:path w="900430" h="360044">
                <a:moveTo>
                  <a:pt x="862232" y="190627"/>
                </a:moveTo>
                <a:lnTo>
                  <a:pt x="777341" y="190627"/>
                </a:lnTo>
                <a:lnTo>
                  <a:pt x="788305" y="191812"/>
                </a:lnTo>
                <a:lnTo>
                  <a:pt x="797636" y="195980"/>
                </a:lnTo>
                <a:lnTo>
                  <a:pt x="803737" y="204042"/>
                </a:lnTo>
                <a:lnTo>
                  <a:pt x="805014" y="216915"/>
                </a:lnTo>
                <a:lnTo>
                  <a:pt x="860920" y="216915"/>
                </a:lnTo>
                <a:lnTo>
                  <a:pt x="862605" y="208571"/>
                </a:lnTo>
                <a:lnTo>
                  <a:pt x="863368" y="198435"/>
                </a:lnTo>
                <a:lnTo>
                  <a:pt x="862232" y="190627"/>
                </a:lnTo>
                <a:close/>
              </a:path>
              <a:path w="900430" h="360044">
                <a:moveTo>
                  <a:pt x="700138" y="0"/>
                </a:moveTo>
                <a:lnTo>
                  <a:pt x="700138" y="179565"/>
                </a:lnTo>
                <a:lnTo>
                  <a:pt x="694105" y="184340"/>
                </a:lnTo>
                <a:lnTo>
                  <a:pt x="688543" y="189699"/>
                </a:lnTo>
                <a:lnTo>
                  <a:pt x="683539" y="195541"/>
                </a:lnTo>
                <a:lnTo>
                  <a:pt x="755373" y="195541"/>
                </a:lnTo>
                <a:lnTo>
                  <a:pt x="777341" y="190627"/>
                </a:lnTo>
                <a:lnTo>
                  <a:pt x="862232" y="190627"/>
                </a:lnTo>
                <a:lnTo>
                  <a:pt x="861745" y="187278"/>
                </a:lnTo>
                <a:lnTo>
                  <a:pt x="856272" y="175869"/>
                </a:lnTo>
                <a:lnTo>
                  <a:pt x="854887" y="174548"/>
                </a:lnTo>
                <a:lnTo>
                  <a:pt x="707224" y="174548"/>
                </a:lnTo>
                <a:lnTo>
                  <a:pt x="707224" y="7327"/>
                </a:lnTo>
                <a:lnTo>
                  <a:pt x="899998" y="7327"/>
                </a:lnTo>
                <a:lnTo>
                  <a:pt x="899998" y="165"/>
                </a:lnTo>
                <a:lnTo>
                  <a:pt x="700138" y="0"/>
                </a:lnTo>
                <a:close/>
              </a:path>
              <a:path w="900430" h="360044">
                <a:moveTo>
                  <a:pt x="789419" y="152895"/>
                </a:moveTo>
                <a:lnTo>
                  <a:pt x="771154" y="153728"/>
                </a:lnTo>
                <a:lnTo>
                  <a:pt x="750474" y="156921"/>
                </a:lnTo>
                <a:lnTo>
                  <a:pt x="728718" y="163514"/>
                </a:lnTo>
                <a:lnTo>
                  <a:pt x="707224" y="174548"/>
                </a:lnTo>
                <a:lnTo>
                  <a:pt x="854887" y="174548"/>
                </a:lnTo>
                <a:lnTo>
                  <a:pt x="845192" y="165303"/>
                </a:lnTo>
                <a:lnTo>
                  <a:pt x="830041" y="158181"/>
                </a:lnTo>
                <a:lnTo>
                  <a:pt x="811293" y="154159"/>
                </a:lnTo>
                <a:lnTo>
                  <a:pt x="789419" y="152895"/>
                </a:lnTo>
                <a:close/>
              </a:path>
              <a:path w="900430" h="360044">
                <a:moveTo>
                  <a:pt x="467182" y="0"/>
                </a:moveTo>
                <a:lnTo>
                  <a:pt x="267373" y="0"/>
                </a:lnTo>
                <a:lnTo>
                  <a:pt x="267373" y="163741"/>
                </a:lnTo>
                <a:lnTo>
                  <a:pt x="329598" y="163741"/>
                </a:lnTo>
                <a:lnTo>
                  <a:pt x="328655" y="163673"/>
                </a:lnTo>
                <a:lnTo>
                  <a:pt x="274789" y="163639"/>
                </a:lnTo>
                <a:lnTo>
                  <a:pt x="274789" y="7327"/>
                </a:lnTo>
                <a:lnTo>
                  <a:pt x="467182" y="7327"/>
                </a:lnTo>
                <a:lnTo>
                  <a:pt x="467182" y="0"/>
                </a:lnTo>
                <a:close/>
              </a:path>
              <a:path w="900430" h="360044">
                <a:moveTo>
                  <a:pt x="683539" y="0"/>
                </a:moveTo>
                <a:lnTo>
                  <a:pt x="483781" y="0"/>
                </a:lnTo>
                <a:lnTo>
                  <a:pt x="483781" y="163474"/>
                </a:lnTo>
                <a:lnTo>
                  <a:pt x="490766" y="163474"/>
                </a:lnTo>
                <a:lnTo>
                  <a:pt x="490766" y="7327"/>
                </a:lnTo>
                <a:lnTo>
                  <a:pt x="683539" y="7327"/>
                </a:lnTo>
                <a:lnTo>
                  <a:pt x="683539" y="0"/>
                </a:lnTo>
                <a:close/>
              </a:path>
            </a:pathLst>
          </a:custGeom>
          <a:solidFill>
            <a:srgbClr val="FFFFFF"/>
          </a:solidFill>
        </p:spPr>
        <p:txBody>
          <a:bodyPr wrap="square" lIns="0" tIns="0" rIns="0" bIns="0" rtlCol="0"/>
          <a:lstStyle/>
          <a:p>
            <a:endParaRPr sz="1697"/>
          </a:p>
        </p:txBody>
      </p:sp>
      <p:sp>
        <p:nvSpPr>
          <p:cNvPr id="2" name="Holder 2"/>
          <p:cNvSpPr>
            <a:spLocks noGrp="1"/>
          </p:cNvSpPr>
          <p:nvPr>
            <p:ph type="title"/>
          </p:nvPr>
        </p:nvSpPr>
        <p:spPr>
          <a:xfrm>
            <a:off x="552962" y="856441"/>
            <a:ext cx="8977875" cy="391774"/>
          </a:xfrm>
        </p:spPr>
        <p:txBody>
          <a:bodyPr lIns="0" tIns="0" rIns="0" bIns="0"/>
          <a:lstStyle>
            <a:lvl1pPr>
              <a:defRPr sz="2546" b="1" i="0">
                <a:solidFill>
                  <a:srgbClr val="00338D"/>
                </a:solidFill>
                <a:latin typeface="KPMG Bold"/>
                <a:cs typeface="KPMG Bold"/>
              </a:defRPr>
            </a:lvl1pPr>
          </a:lstStyle>
          <a:p>
            <a:endParaRPr/>
          </a:p>
        </p:txBody>
      </p:sp>
      <p:sp>
        <p:nvSpPr>
          <p:cNvPr id="3" name="Holder 3"/>
          <p:cNvSpPr>
            <a:spLocks noGrp="1"/>
          </p:cNvSpPr>
          <p:nvPr>
            <p:ph type="ftr" sz="quarter" idx="5"/>
          </p:nvPr>
        </p:nvSpPr>
        <p:spPr/>
        <p:txBody>
          <a:bodyPr lIns="0" tIns="0" rIns="0" bIns="0"/>
          <a:lstStyle>
            <a:lvl1pPr>
              <a:defRPr sz="849" b="0" i="0">
                <a:solidFill>
                  <a:srgbClr val="00338D"/>
                </a:solidFill>
                <a:latin typeface="Calibri"/>
                <a:cs typeface="Calibri"/>
              </a:defRPr>
            </a:lvl1pPr>
          </a:lstStyle>
          <a:p>
            <a:pPr marL="11976">
              <a:spcBef>
                <a:spcPts val="57"/>
              </a:spcBef>
            </a:pPr>
            <a:r>
              <a:rPr lang="fr-FR" spc="42"/>
              <a:t>Pulse </a:t>
            </a:r>
            <a:r>
              <a:rPr lang="fr-FR" spc="24"/>
              <a:t>of</a:t>
            </a:r>
            <a:r>
              <a:rPr lang="fr-FR" spc="-28"/>
              <a:t> </a:t>
            </a:r>
            <a:r>
              <a:rPr lang="fr-FR" spc="28"/>
              <a:t>banking</a:t>
            </a:r>
            <a:endParaRPr lang="fr-FR" spc="28"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7/11/2024</a:t>
            </a:fld>
            <a:endParaRPr lang="en-US"/>
          </a:p>
        </p:txBody>
      </p:sp>
      <p:sp>
        <p:nvSpPr>
          <p:cNvPr id="5" name="Holder 5"/>
          <p:cNvSpPr>
            <a:spLocks noGrp="1"/>
          </p:cNvSpPr>
          <p:nvPr>
            <p:ph type="sldNum" sz="quarter" idx="7"/>
          </p:nvPr>
        </p:nvSpPr>
        <p:spPr/>
        <p:txBody>
          <a:bodyPr lIns="0" tIns="0" rIns="0" bIns="0"/>
          <a:lstStyle>
            <a:lvl1pPr>
              <a:defRPr sz="849" b="0" i="0">
                <a:solidFill>
                  <a:srgbClr val="00338D"/>
                </a:solidFill>
                <a:latin typeface="Calibri"/>
                <a:cs typeface="Calibri"/>
              </a:defRPr>
            </a:lvl1pPr>
          </a:lstStyle>
          <a:p>
            <a:pPr marL="35928">
              <a:spcBef>
                <a:spcPts val="61"/>
              </a:spcBef>
            </a:pPr>
            <a:fld id="{81D60167-4931-47E6-BA6A-407CBD079E47}" type="slidenum">
              <a:rPr lang="fr-FR" spc="38" smtClean="0"/>
              <a:pPr marL="35928">
                <a:spcBef>
                  <a:spcPts val="61"/>
                </a:spcBef>
              </a:pPr>
              <a:t>‹N°›</a:t>
            </a:fld>
            <a:endParaRPr lang="fr-FR" spc="38"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849" b="0" i="0">
                <a:solidFill>
                  <a:srgbClr val="00338D"/>
                </a:solidFill>
                <a:latin typeface="Calibri"/>
                <a:cs typeface="Calibri"/>
              </a:defRPr>
            </a:lvl1pPr>
          </a:lstStyle>
          <a:p>
            <a:pPr marL="11976">
              <a:spcBef>
                <a:spcPts val="57"/>
              </a:spcBef>
            </a:pPr>
            <a:r>
              <a:rPr lang="fr-FR" spc="42"/>
              <a:t>Pulse </a:t>
            </a:r>
            <a:r>
              <a:rPr lang="fr-FR" spc="24"/>
              <a:t>of</a:t>
            </a:r>
            <a:r>
              <a:rPr lang="fr-FR" spc="-28"/>
              <a:t> </a:t>
            </a:r>
            <a:r>
              <a:rPr lang="fr-FR" spc="28"/>
              <a:t>banking</a:t>
            </a:r>
            <a:endParaRPr lang="fr-FR" spc="28"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7/11/2024</a:t>
            </a:fld>
            <a:endParaRPr lang="en-US"/>
          </a:p>
        </p:txBody>
      </p:sp>
      <p:sp>
        <p:nvSpPr>
          <p:cNvPr id="4" name="Holder 4"/>
          <p:cNvSpPr>
            <a:spLocks noGrp="1"/>
          </p:cNvSpPr>
          <p:nvPr>
            <p:ph type="sldNum" sz="quarter" idx="7"/>
          </p:nvPr>
        </p:nvSpPr>
        <p:spPr/>
        <p:txBody>
          <a:bodyPr lIns="0" tIns="0" rIns="0" bIns="0"/>
          <a:lstStyle>
            <a:lvl1pPr>
              <a:defRPr sz="849" b="0" i="0">
                <a:solidFill>
                  <a:srgbClr val="00338D"/>
                </a:solidFill>
                <a:latin typeface="Calibri"/>
                <a:cs typeface="Calibri"/>
              </a:defRPr>
            </a:lvl1pPr>
          </a:lstStyle>
          <a:p>
            <a:pPr marL="35928">
              <a:spcBef>
                <a:spcPts val="61"/>
              </a:spcBef>
            </a:pPr>
            <a:fld id="{81D60167-4931-47E6-BA6A-407CBD079E47}" type="slidenum">
              <a:rPr lang="fr-FR" spc="38" smtClean="0"/>
              <a:pPr marL="35928">
                <a:spcBef>
                  <a:spcPts val="61"/>
                </a:spcBef>
              </a:pPr>
              <a:t>‹N°›</a:t>
            </a:fld>
            <a:endParaRPr lang="fr-FR" spc="38"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9999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2139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49BF5F-3AE1-4A65-B6B4-34731F2684F2}"/>
              </a:ext>
            </a:extLst>
          </p:cNvPr>
          <p:cNvSpPr>
            <a:spLocks noGrp="1"/>
          </p:cNvSpPr>
          <p:nvPr>
            <p:ph type="ctrTitle"/>
          </p:nvPr>
        </p:nvSpPr>
        <p:spPr>
          <a:xfrm>
            <a:off x="1260475" y="1237717"/>
            <a:ext cx="7562850" cy="2632992"/>
          </a:xfrm>
        </p:spPr>
        <p:txBody>
          <a:bodyPr anchor="b"/>
          <a:lstStyle>
            <a:lvl1pPr algn="ctr">
              <a:defRPr sz="4963"/>
            </a:lvl1pPr>
          </a:lstStyle>
          <a:p>
            <a:r>
              <a:rPr lang="fr-FR"/>
              <a:t>Modifiez le style du titre</a:t>
            </a:r>
          </a:p>
        </p:txBody>
      </p:sp>
      <p:sp>
        <p:nvSpPr>
          <p:cNvPr id="3" name="Sous-titre 2">
            <a:extLst>
              <a:ext uri="{FF2B5EF4-FFF2-40B4-BE49-F238E27FC236}">
                <a16:creationId xmlns:a16="http://schemas.microsoft.com/office/drawing/2014/main" id="{9C06A63F-D0DE-4606-8EC6-D507C931135A}"/>
              </a:ext>
            </a:extLst>
          </p:cNvPr>
          <p:cNvSpPr>
            <a:spLocks noGrp="1"/>
          </p:cNvSpPr>
          <p:nvPr>
            <p:ph type="subTitle" idx="1"/>
          </p:nvPr>
        </p:nvSpPr>
        <p:spPr>
          <a:xfrm>
            <a:off x="1260475" y="3972247"/>
            <a:ext cx="7562850" cy="1825938"/>
          </a:xfrm>
        </p:spPr>
        <p:txBody>
          <a:bodyPr/>
          <a:lstStyle>
            <a:lvl1pPr marL="0" indent="0" algn="ctr">
              <a:buNone/>
              <a:defRPr sz="1985"/>
            </a:lvl1pPr>
            <a:lvl2pPr marL="378150" indent="0" algn="ctr">
              <a:buNone/>
              <a:defRPr sz="1654"/>
            </a:lvl2pPr>
            <a:lvl3pPr marL="756300" indent="0" algn="ctr">
              <a:buNone/>
              <a:defRPr sz="1489"/>
            </a:lvl3pPr>
            <a:lvl4pPr marL="1134450" indent="0" algn="ctr">
              <a:buNone/>
              <a:defRPr sz="1323"/>
            </a:lvl4pPr>
            <a:lvl5pPr marL="1512600" indent="0" algn="ctr">
              <a:buNone/>
              <a:defRPr sz="1323"/>
            </a:lvl5pPr>
            <a:lvl6pPr marL="1890751" indent="0" algn="ctr">
              <a:buNone/>
              <a:defRPr sz="1323"/>
            </a:lvl6pPr>
            <a:lvl7pPr marL="2268901" indent="0" algn="ctr">
              <a:buNone/>
              <a:defRPr sz="1323"/>
            </a:lvl7pPr>
            <a:lvl8pPr marL="2647051" indent="0" algn="ctr">
              <a:buNone/>
              <a:defRPr sz="1323"/>
            </a:lvl8pPr>
            <a:lvl9pPr marL="3025201" indent="0" algn="ctr">
              <a:buNone/>
              <a:defRPr sz="1323"/>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2F5B2C00-95D6-43D5-9A57-ECE0B71ABA4F}"/>
              </a:ext>
            </a:extLst>
          </p:cNvPr>
          <p:cNvSpPr>
            <a:spLocks noGrp="1"/>
          </p:cNvSpPr>
          <p:nvPr>
            <p:ph type="dt" sz="half" idx="10"/>
          </p:nvPr>
        </p:nvSpPr>
        <p:spPr/>
        <p:txBody>
          <a:bodyPr/>
          <a:lstStyle/>
          <a:p>
            <a:fld id="{C52FAEB7-1D87-4226-B8F6-1BE2D9208EF4}" type="datetime1">
              <a:rPr lang="fr-FR" smtClean="0"/>
              <a:t>15/07/2024</a:t>
            </a:fld>
            <a:endParaRPr lang="fr-FR" dirty="0"/>
          </a:p>
        </p:txBody>
      </p:sp>
      <p:sp>
        <p:nvSpPr>
          <p:cNvPr id="5" name="Espace réservé du pied de page 4">
            <a:extLst>
              <a:ext uri="{FF2B5EF4-FFF2-40B4-BE49-F238E27FC236}">
                <a16:creationId xmlns:a16="http://schemas.microsoft.com/office/drawing/2014/main" id="{7288D0F5-8E6A-45E0-AD99-65CD5758E0BC}"/>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F96C0DAF-BA12-45D7-A96F-0DC365ACF5AD}"/>
              </a:ext>
            </a:extLst>
          </p:cNvPr>
          <p:cNvSpPr>
            <a:spLocks noGrp="1"/>
          </p:cNvSpPr>
          <p:nvPr>
            <p:ph type="sldNum" sz="quarter" idx="12"/>
          </p:nvPr>
        </p:nvSpPr>
        <p:spPr/>
        <p:txBody>
          <a:bodyPr/>
          <a:lstStyle/>
          <a:p>
            <a:fld id="{23B58EC3-1DBE-45FE-8AE9-658C07E14162}" type="slidenum">
              <a:rPr lang="fr-FR" smtClean="0"/>
              <a:t>‹N°›</a:t>
            </a:fld>
            <a:endParaRPr lang="fr-FR" dirty="0"/>
          </a:p>
        </p:txBody>
      </p:sp>
    </p:spTree>
    <p:extLst>
      <p:ext uri="{BB962C8B-B14F-4D97-AF65-F5344CB8AC3E}">
        <p14:creationId xmlns:p14="http://schemas.microsoft.com/office/powerpoint/2010/main" val="2939935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49BF5F-3AE1-4A65-B6B4-34731F2684F2}"/>
              </a:ext>
            </a:extLst>
          </p:cNvPr>
          <p:cNvSpPr>
            <a:spLocks noGrp="1"/>
          </p:cNvSpPr>
          <p:nvPr>
            <p:ph type="ctrTitle"/>
          </p:nvPr>
        </p:nvSpPr>
        <p:spPr>
          <a:xfrm>
            <a:off x="1260475" y="1237717"/>
            <a:ext cx="7562850" cy="2632992"/>
          </a:xfrm>
        </p:spPr>
        <p:txBody>
          <a:bodyPr anchor="b"/>
          <a:lstStyle>
            <a:lvl1pPr algn="ctr">
              <a:defRPr sz="4963"/>
            </a:lvl1pPr>
          </a:lstStyle>
          <a:p>
            <a:r>
              <a:rPr lang="fr-FR"/>
              <a:t>Modifiez le style du titre</a:t>
            </a:r>
          </a:p>
        </p:txBody>
      </p:sp>
      <p:sp>
        <p:nvSpPr>
          <p:cNvPr id="3" name="Sous-titre 2">
            <a:extLst>
              <a:ext uri="{FF2B5EF4-FFF2-40B4-BE49-F238E27FC236}">
                <a16:creationId xmlns:a16="http://schemas.microsoft.com/office/drawing/2014/main" id="{9C06A63F-D0DE-4606-8EC6-D507C931135A}"/>
              </a:ext>
            </a:extLst>
          </p:cNvPr>
          <p:cNvSpPr>
            <a:spLocks noGrp="1"/>
          </p:cNvSpPr>
          <p:nvPr>
            <p:ph type="subTitle" idx="1"/>
          </p:nvPr>
        </p:nvSpPr>
        <p:spPr>
          <a:xfrm>
            <a:off x="1260475" y="3972247"/>
            <a:ext cx="7562850" cy="1825938"/>
          </a:xfrm>
        </p:spPr>
        <p:txBody>
          <a:bodyPr/>
          <a:lstStyle>
            <a:lvl1pPr marL="0" indent="0" algn="ctr">
              <a:buNone/>
              <a:defRPr sz="1985"/>
            </a:lvl1pPr>
            <a:lvl2pPr marL="378140" indent="0" algn="ctr">
              <a:buNone/>
              <a:defRPr sz="1654"/>
            </a:lvl2pPr>
            <a:lvl3pPr marL="756281" indent="0" algn="ctr">
              <a:buNone/>
              <a:defRPr sz="1490"/>
            </a:lvl3pPr>
            <a:lvl4pPr marL="1134422" indent="0" algn="ctr">
              <a:buNone/>
              <a:defRPr sz="1323"/>
            </a:lvl4pPr>
            <a:lvl5pPr marL="1512563" indent="0" algn="ctr">
              <a:buNone/>
              <a:defRPr sz="1323"/>
            </a:lvl5pPr>
            <a:lvl6pPr marL="1890703" indent="0" algn="ctr">
              <a:buNone/>
              <a:defRPr sz="1323"/>
            </a:lvl6pPr>
            <a:lvl7pPr marL="2268844" indent="0" algn="ctr">
              <a:buNone/>
              <a:defRPr sz="1323"/>
            </a:lvl7pPr>
            <a:lvl8pPr marL="2646985" indent="0" algn="ctr">
              <a:buNone/>
              <a:defRPr sz="1323"/>
            </a:lvl8pPr>
            <a:lvl9pPr marL="3025125" indent="0" algn="ctr">
              <a:buNone/>
              <a:defRPr sz="1323"/>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2F5B2C00-95D6-43D5-9A57-ECE0B71ABA4F}"/>
              </a:ext>
            </a:extLst>
          </p:cNvPr>
          <p:cNvSpPr>
            <a:spLocks noGrp="1"/>
          </p:cNvSpPr>
          <p:nvPr>
            <p:ph type="dt" sz="half" idx="10"/>
          </p:nvPr>
        </p:nvSpPr>
        <p:spPr/>
        <p:txBody>
          <a:bodyPr/>
          <a:lstStyle/>
          <a:p>
            <a:fld id="{85292205-9153-4FCC-B1F2-436E6A19A1FE}" type="datetimeFigureOut">
              <a:rPr lang="fr-FR" smtClean="0"/>
              <a:t>15/07/2024</a:t>
            </a:fld>
            <a:endParaRPr lang="fr-FR" dirty="0"/>
          </a:p>
        </p:txBody>
      </p:sp>
      <p:sp>
        <p:nvSpPr>
          <p:cNvPr id="5" name="Espace réservé du pied de page 4">
            <a:extLst>
              <a:ext uri="{FF2B5EF4-FFF2-40B4-BE49-F238E27FC236}">
                <a16:creationId xmlns:a16="http://schemas.microsoft.com/office/drawing/2014/main" id="{7288D0F5-8E6A-45E0-AD99-65CD5758E0BC}"/>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F96C0DAF-BA12-45D7-A96F-0DC365ACF5AD}"/>
              </a:ext>
            </a:extLst>
          </p:cNvPr>
          <p:cNvSpPr>
            <a:spLocks noGrp="1"/>
          </p:cNvSpPr>
          <p:nvPr>
            <p:ph type="sldNum" sz="quarter" idx="12"/>
          </p:nvPr>
        </p:nvSpPr>
        <p:spPr/>
        <p:txBody>
          <a:bodyPr/>
          <a:lstStyle/>
          <a:p>
            <a:fld id="{23B58EC3-1DBE-45FE-8AE9-658C07E14162}" type="slidenum">
              <a:rPr lang="fr-FR" smtClean="0"/>
              <a:t>‹N°›</a:t>
            </a:fld>
            <a:endParaRPr lang="fr-FR" dirty="0"/>
          </a:p>
        </p:txBody>
      </p:sp>
    </p:spTree>
    <p:extLst>
      <p:ext uri="{BB962C8B-B14F-4D97-AF65-F5344CB8AC3E}">
        <p14:creationId xmlns:p14="http://schemas.microsoft.com/office/powerpoint/2010/main" val="27991776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52962" y="856441"/>
            <a:ext cx="8977875" cy="415498"/>
          </a:xfrm>
          <a:prstGeom prst="rect">
            <a:avLst/>
          </a:prstGeom>
        </p:spPr>
        <p:txBody>
          <a:bodyPr wrap="square" lIns="0" tIns="0" rIns="0" bIns="0">
            <a:spAutoFit/>
          </a:bodyPr>
          <a:lstStyle>
            <a:lvl1pPr>
              <a:defRPr sz="2700" b="1" i="0">
                <a:solidFill>
                  <a:srgbClr val="00338D"/>
                </a:solidFill>
                <a:latin typeface="KPMG Bold"/>
                <a:cs typeface="KPMG Bold"/>
              </a:defRPr>
            </a:lvl1pPr>
          </a:lstStyle>
          <a:p>
            <a:endParaRPr/>
          </a:p>
        </p:txBody>
      </p:sp>
      <p:sp>
        <p:nvSpPr>
          <p:cNvPr id="3" name="Holder 3"/>
          <p:cNvSpPr>
            <a:spLocks noGrp="1"/>
          </p:cNvSpPr>
          <p:nvPr>
            <p:ph type="body" idx="1"/>
          </p:nvPr>
        </p:nvSpPr>
        <p:spPr>
          <a:xfrm>
            <a:off x="441315" y="3052420"/>
            <a:ext cx="9201168"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8687874" y="7119298"/>
            <a:ext cx="812572" cy="130677"/>
          </a:xfrm>
          <a:prstGeom prst="rect">
            <a:avLst/>
          </a:prstGeom>
        </p:spPr>
        <p:txBody>
          <a:bodyPr wrap="square" lIns="0" tIns="0" rIns="0" bIns="0">
            <a:spAutoFit/>
          </a:bodyPr>
          <a:lstStyle>
            <a:lvl1pPr>
              <a:defRPr sz="849" b="0" i="0">
                <a:solidFill>
                  <a:srgbClr val="00338D"/>
                </a:solidFill>
                <a:latin typeface="Calibri"/>
                <a:cs typeface="Calibri"/>
              </a:defRPr>
            </a:lvl1pPr>
          </a:lstStyle>
          <a:p>
            <a:pPr marL="11976">
              <a:spcBef>
                <a:spcPts val="57"/>
              </a:spcBef>
            </a:pPr>
            <a:r>
              <a:rPr lang="fr-FR" spc="42"/>
              <a:t>Pulse </a:t>
            </a:r>
            <a:r>
              <a:rPr lang="fr-FR" spc="24"/>
              <a:t>of</a:t>
            </a:r>
            <a:r>
              <a:rPr lang="fr-FR" spc="-28"/>
              <a:t> </a:t>
            </a:r>
            <a:r>
              <a:rPr lang="fr-FR" spc="28"/>
              <a:t>banking</a:t>
            </a:r>
            <a:endParaRPr lang="fr-FR" spc="28" dirty="0"/>
          </a:p>
        </p:txBody>
      </p:sp>
      <p:sp>
        <p:nvSpPr>
          <p:cNvPr id="5" name="Holder 5"/>
          <p:cNvSpPr>
            <a:spLocks noGrp="1"/>
          </p:cNvSpPr>
          <p:nvPr>
            <p:ph type="dt" sz="half" idx="6"/>
          </p:nvPr>
        </p:nvSpPr>
        <p:spPr>
          <a:xfrm>
            <a:off x="504190" y="7033450"/>
            <a:ext cx="2319274"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7/11/2024</a:t>
            </a:fld>
            <a:endParaRPr lang="en-US"/>
          </a:p>
        </p:txBody>
      </p:sp>
      <p:sp>
        <p:nvSpPr>
          <p:cNvPr id="6" name="Holder 6"/>
          <p:cNvSpPr>
            <a:spLocks noGrp="1"/>
          </p:cNvSpPr>
          <p:nvPr>
            <p:ph type="sldNum" sz="quarter" idx="7"/>
          </p:nvPr>
        </p:nvSpPr>
        <p:spPr>
          <a:xfrm>
            <a:off x="9673127" y="7109933"/>
            <a:ext cx="192214" cy="261354"/>
          </a:xfrm>
          <a:prstGeom prst="rect">
            <a:avLst/>
          </a:prstGeom>
        </p:spPr>
        <p:txBody>
          <a:bodyPr wrap="square" lIns="0" tIns="0" rIns="0" bIns="0">
            <a:spAutoFit/>
          </a:bodyPr>
          <a:lstStyle>
            <a:lvl1pPr>
              <a:defRPr sz="849" b="0" i="0">
                <a:solidFill>
                  <a:srgbClr val="00338D"/>
                </a:solidFill>
                <a:latin typeface="Calibri"/>
                <a:cs typeface="Calibri"/>
              </a:defRPr>
            </a:lvl1pPr>
          </a:lstStyle>
          <a:p>
            <a:pPr marL="35928">
              <a:spcBef>
                <a:spcPts val="61"/>
              </a:spcBef>
            </a:pPr>
            <a:fld id="{81D60167-4931-47E6-BA6A-407CBD079E47}" type="slidenum">
              <a:rPr lang="fr-FR" spc="38" smtClean="0"/>
              <a:pPr marL="35928">
                <a:spcBef>
                  <a:spcPts val="61"/>
                </a:spcBef>
              </a:pPr>
              <a:t>‹N°›</a:t>
            </a:fld>
            <a:endParaRPr lang="fr-FR" spc="38"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31140">
        <a:defRPr>
          <a:latin typeface="+mn-lt"/>
          <a:ea typeface="+mn-ea"/>
          <a:cs typeface="+mn-cs"/>
        </a:defRPr>
      </a:lvl2pPr>
      <a:lvl3pPr marL="862279">
        <a:defRPr>
          <a:latin typeface="+mn-lt"/>
          <a:ea typeface="+mn-ea"/>
          <a:cs typeface="+mn-cs"/>
        </a:defRPr>
      </a:lvl3pPr>
      <a:lvl4pPr marL="1293419">
        <a:defRPr>
          <a:latin typeface="+mn-lt"/>
          <a:ea typeface="+mn-ea"/>
          <a:cs typeface="+mn-cs"/>
        </a:defRPr>
      </a:lvl4pPr>
      <a:lvl5pPr marL="1724558">
        <a:defRPr>
          <a:latin typeface="+mn-lt"/>
          <a:ea typeface="+mn-ea"/>
          <a:cs typeface="+mn-cs"/>
        </a:defRPr>
      </a:lvl5pPr>
      <a:lvl6pPr marL="2155698">
        <a:defRPr>
          <a:latin typeface="+mn-lt"/>
          <a:ea typeface="+mn-ea"/>
          <a:cs typeface="+mn-cs"/>
        </a:defRPr>
      </a:lvl6pPr>
      <a:lvl7pPr marL="2586838">
        <a:defRPr>
          <a:latin typeface="+mn-lt"/>
          <a:ea typeface="+mn-ea"/>
          <a:cs typeface="+mn-cs"/>
        </a:defRPr>
      </a:lvl7pPr>
      <a:lvl8pPr marL="3017977">
        <a:defRPr>
          <a:latin typeface="+mn-lt"/>
          <a:ea typeface="+mn-ea"/>
          <a:cs typeface="+mn-cs"/>
        </a:defRPr>
      </a:lvl8pPr>
      <a:lvl9pPr marL="3449117">
        <a:defRPr>
          <a:latin typeface="+mn-lt"/>
          <a:ea typeface="+mn-ea"/>
          <a:cs typeface="+mn-cs"/>
        </a:defRPr>
      </a:lvl9pPr>
    </p:bodyStyle>
    <p:otherStyle>
      <a:lvl1pPr marL="0">
        <a:defRPr>
          <a:latin typeface="+mn-lt"/>
          <a:ea typeface="+mn-ea"/>
          <a:cs typeface="+mn-cs"/>
        </a:defRPr>
      </a:lvl1pPr>
      <a:lvl2pPr marL="431140">
        <a:defRPr>
          <a:latin typeface="+mn-lt"/>
          <a:ea typeface="+mn-ea"/>
          <a:cs typeface="+mn-cs"/>
        </a:defRPr>
      </a:lvl2pPr>
      <a:lvl3pPr marL="862279">
        <a:defRPr>
          <a:latin typeface="+mn-lt"/>
          <a:ea typeface="+mn-ea"/>
          <a:cs typeface="+mn-cs"/>
        </a:defRPr>
      </a:lvl3pPr>
      <a:lvl4pPr marL="1293419">
        <a:defRPr>
          <a:latin typeface="+mn-lt"/>
          <a:ea typeface="+mn-ea"/>
          <a:cs typeface="+mn-cs"/>
        </a:defRPr>
      </a:lvl4pPr>
      <a:lvl5pPr marL="1724558">
        <a:defRPr>
          <a:latin typeface="+mn-lt"/>
          <a:ea typeface="+mn-ea"/>
          <a:cs typeface="+mn-cs"/>
        </a:defRPr>
      </a:lvl5pPr>
      <a:lvl6pPr marL="2155698">
        <a:defRPr>
          <a:latin typeface="+mn-lt"/>
          <a:ea typeface="+mn-ea"/>
          <a:cs typeface="+mn-cs"/>
        </a:defRPr>
      </a:lvl6pPr>
      <a:lvl7pPr marL="2586838">
        <a:defRPr>
          <a:latin typeface="+mn-lt"/>
          <a:ea typeface="+mn-ea"/>
          <a:cs typeface="+mn-cs"/>
        </a:defRPr>
      </a:lvl7pPr>
      <a:lvl8pPr marL="3017977">
        <a:defRPr>
          <a:latin typeface="+mn-lt"/>
          <a:ea typeface="+mn-ea"/>
          <a:cs typeface="+mn-cs"/>
        </a:defRPr>
      </a:lvl8pPr>
      <a:lvl9pPr marL="3449117">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B7C62825-5FA8-F64C-BFCB-69D1DB75903A}"/>
              </a:ext>
            </a:extLst>
          </p:cNvPr>
          <p:cNvPicPr>
            <a:picLocks noChangeAspect="1"/>
          </p:cNvPicPr>
          <p:nvPr userDrawn="1"/>
        </p:nvPicPr>
        <p:blipFill>
          <a:blip r:embed="rId3"/>
          <a:stretch>
            <a:fillRect/>
          </a:stretch>
        </p:blipFill>
        <p:spPr>
          <a:xfrm>
            <a:off x="0" y="2223"/>
            <a:ext cx="10083800" cy="7558404"/>
          </a:xfrm>
          <a:prstGeom prst="rect">
            <a:avLst/>
          </a:prstGeom>
        </p:spPr>
      </p:pic>
    </p:spTree>
    <p:extLst>
      <p:ext uri="{BB962C8B-B14F-4D97-AF65-F5344CB8AC3E}">
        <p14:creationId xmlns:p14="http://schemas.microsoft.com/office/powerpoint/2010/main" val="4217710909"/>
      </p:ext>
    </p:extLst>
  </p:cSld>
  <p:clrMap bg1="lt1" tx1="dk1" bg2="lt2" tx2="dk2" accent1="accent1" accent2="accent2" accent3="accent3" accent4="accent4" accent5="accent5" accent6="accent6" hlink="hlink" folHlink="folHlink"/>
  <p:sldLayoutIdLst>
    <p:sldLayoutId id="2147483667" r:id="rId1"/>
  </p:sldLayoutIdLst>
  <p:txStyles>
    <p:titleStyle>
      <a:lvl1pPr algn="ctr" defTabSz="378150" rtl="0" eaLnBrk="1" latinLnBrk="0" hangingPunct="1">
        <a:spcBef>
          <a:spcPct val="0"/>
        </a:spcBef>
        <a:buNone/>
        <a:defRPr sz="3639" kern="1200">
          <a:solidFill>
            <a:schemeClr val="tx1"/>
          </a:solidFill>
          <a:latin typeface="+mj-lt"/>
          <a:ea typeface="+mj-ea"/>
          <a:cs typeface="+mj-cs"/>
        </a:defRPr>
      </a:lvl1pPr>
    </p:titleStyle>
    <p:bodyStyle>
      <a:lvl1pPr marL="283613" indent="-283613" algn="l" defTabSz="378150" rtl="0" eaLnBrk="1" latinLnBrk="0" hangingPunct="1">
        <a:spcBef>
          <a:spcPct val="20000"/>
        </a:spcBef>
        <a:buFont typeface="Arial"/>
        <a:buChar char="•"/>
        <a:defRPr sz="2647" kern="1200">
          <a:solidFill>
            <a:schemeClr val="tx1"/>
          </a:solidFill>
          <a:latin typeface="+mn-lt"/>
          <a:ea typeface="+mn-ea"/>
          <a:cs typeface="+mn-cs"/>
        </a:defRPr>
      </a:lvl1pPr>
      <a:lvl2pPr marL="614494" indent="-236344" algn="l" defTabSz="378150" rtl="0" eaLnBrk="1" latinLnBrk="0" hangingPunct="1">
        <a:spcBef>
          <a:spcPct val="20000"/>
        </a:spcBef>
        <a:buFont typeface="Arial"/>
        <a:buChar char="–"/>
        <a:defRPr sz="2316" kern="1200">
          <a:solidFill>
            <a:schemeClr val="tx1"/>
          </a:solidFill>
          <a:latin typeface="+mn-lt"/>
          <a:ea typeface="+mn-ea"/>
          <a:cs typeface="+mn-cs"/>
        </a:defRPr>
      </a:lvl2pPr>
      <a:lvl3pPr marL="945375" indent="-189075" algn="l" defTabSz="378150" rtl="0" eaLnBrk="1" latinLnBrk="0" hangingPunct="1">
        <a:spcBef>
          <a:spcPct val="20000"/>
        </a:spcBef>
        <a:buFont typeface="Arial"/>
        <a:buChar char="•"/>
        <a:defRPr sz="1985" kern="1200">
          <a:solidFill>
            <a:schemeClr val="tx1"/>
          </a:solidFill>
          <a:latin typeface="+mn-lt"/>
          <a:ea typeface="+mn-ea"/>
          <a:cs typeface="+mn-cs"/>
        </a:defRPr>
      </a:lvl3pPr>
      <a:lvl4pPr marL="1323525" indent="-189075" algn="l" defTabSz="378150" rtl="0" eaLnBrk="1" latinLnBrk="0" hangingPunct="1">
        <a:spcBef>
          <a:spcPct val="20000"/>
        </a:spcBef>
        <a:buFont typeface="Arial"/>
        <a:buChar char="–"/>
        <a:defRPr sz="1654" kern="1200">
          <a:solidFill>
            <a:schemeClr val="tx1"/>
          </a:solidFill>
          <a:latin typeface="+mn-lt"/>
          <a:ea typeface="+mn-ea"/>
          <a:cs typeface="+mn-cs"/>
        </a:defRPr>
      </a:lvl4pPr>
      <a:lvl5pPr marL="1701676" indent="-189075" algn="l" defTabSz="378150" rtl="0" eaLnBrk="1" latinLnBrk="0" hangingPunct="1">
        <a:spcBef>
          <a:spcPct val="20000"/>
        </a:spcBef>
        <a:buFont typeface="Arial"/>
        <a:buChar char="»"/>
        <a:defRPr sz="1654" kern="1200">
          <a:solidFill>
            <a:schemeClr val="tx1"/>
          </a:solidFill>
          <a:latin typeface="+mn-lt"/>
          <a:ea typeface="+mn-ea"/>
          <a:cs typeface="+mn-cs"/>
        </a:defRPr>
      </a:lvl5pPr>
      <a:lvl6pPr marL="2079826" indent="-189075" algn="l" defTabSz="378150" rtl="0" eaLnBrk="1" latinLnBrk="0" hangingPunct="1">
        <a:spcBef>
          <a:spcPct val="20000"/>
        </a:spcBef>
        <a:buFont typeface="Arial"/>
        <a:buChar char="•"/>
        <a:defRPr sz="1654" kern="1200">
          <a:solidFill>
            <a:schemeClr val="tx1"/>
          </a:solidFill>
          <a:latin typeface="+mn-lt"/>
          <a:ea typeface="+mn-ea"/>
          <a:cs typeface="+mn-cs"/>
        </a:defRPr>
      </a:lvl6pPr>
      <a:lvl7pPr marL="2457976" indent="-189075" algn="l" defTabSz="378150" rtl="0" eaLnBrk="1" latinLnBrk="0" hangingPunct="1">
        <a:spcBef>
          <a:spcPct val="20000"/>
        </a:spcBef>
        <a:buFont typeface="Arial"/>
        <a:buChar char="•"/>
        <a:defRPr sz="1654" kern="1200">
          <a:solidFill>
            <a:schemeClr val="tx1"/>
          </a:solidFill>
          <a:latin typeface="+mn-lt"/>
          <a:ea typeface="+mn-ea"/>
          <a:cs typeface="+mn-cs"/>
        </a:defRPr>
      </a:lvl7pPr>
      <a:lvl8pPr marL="2836126" indent="-189075" algn="l" defTabSz="378150" rtl="0" eaLnBrk="1" latinLnBrk="0" hangingPunct="1">
        <a:spcBef>
          <a:spcPct val="20000"/>
        </a:spcBef>
        <a:buFont typeface="Arial"/>
        <a:buChar char="•"/>
        <a:defRPr sz="1654" kern="1200">
          <a:solidFill>
            <a:schemeClr val="tx1"/>
          </a:solidFill>
          <a:latin typeface="+mn-lt"/>
          <a:ea typeface="+mn-ea"/>
          <a:cs typeface="+mn-cs"/>
        </a:defRPr>
      </a:lvl8pPr>
      <a:lvl9pPr marL="3214276" indent="-189075" algn="l" defTabSz="378150" rtl="0" eaLnBrk="1" latinLnBrk="0" hangingPunct="1">
        <a:spcBef>
          <a:spcPct val="20000"/>
        </a:spcBef>
        <a:buFont typeface="Arial"/>
        <a:buChar char="•"/>
        <a:defRPr sz="1654" kern="1200">
          <a:solidFill>
            <a:schemeClr val="tx1"/>
          </a:solidFill>
          <a:latin typeface="+mn-lt"/>
          <a:ea typeface="+mn-ea"/>
          <a:cs typeface="+mn-cs"/>
        </a:defRPr>
      </a:lvl9pPr>
    </p:bodyStyle>
    <p:otherStyle>
      <a:defPPr>
        <a:defRPr lang="fr-FR"/>
      </a:defPPr>
      <a:lvl1pPr marL="0" algn="l" defTabSz="378150" rtl="0" eaLnBrk="1" latinLnBrk="0" hangingPunct="1">
        <a:defRPr sz="1489" kern="1200">
          <a:solidFill>
            <a:schemeClr val="tx1"/>
          </a:solidFill>
          <a:latin typeface="+mn-lt"/>
          <a:ea typeface="+mn-ea"/>
          <a:cs typeface="+mn-cs"/>
        </a:defRPr>
      </a:lvl1pPr>
      <a:lvl2pPr marL="378150" algn="l" defTabSz="378150" rtl="0" eaLnBrk="1" latinLnBrk="0" hangingPunct="1">
        <a:defRPr sz="1489" kern="1200">
          <a:solidFill>
            <a:schemeClr val="tx1"/>
          </a:solidFill>
          <a:latin typeface="+mn-lt"/>
          <a:ea typeface="+mn-ea"/>
          <a:cs typeface="+mn-cs"/>
        </a:defRPr>
      </a:lvl2pPr>
      <a:lvl3pPr marL="756300" algn="l" defTabSz="378150" rtl="0" eaLnBrk="1" latinLnBrk="0" hangingPunct="1">
        <a:defRPr sz="1489" kern="1200">
          <a:solidFill>
            <a:schemeClr val="tx1"/>
          </a:solidFill>
          <a:latin typeface="+mn-lt"/>
          <a:ea typeface="+mn-ea"/>
          <a:cs typeface="+mn-cs"/>
        </a:defRPr>
      </a:lvl3pPr>
      <a:lvl4pPr marL="1134450" algn="l" defTabSz="378150" rtl="0" eaLnBrk="1" latinLnBrk="0" hangingPunct="1">
        <a:defRPr sz="1489" kern="1200">
          <a:solidFill>
            <a:schemeClr val="tx1"/>
          </a:solidFill>
          <a:latin typeface="+mn-lt"/>
          <a:ea typeface="+mn-ea"/>
          <a:cs typeface="+mn-cs"/>
        </a:defRPr>
      </a:lvl4pPr>
      <a:lvl5pPr marL="1512600" algn="l" defTabSz="378150" rtl="0" eaLnBrk="1" latinLnBrk="0" hangingPunct="1">
        <a:defRPr sz="1489" kern="1200">
          <a:solidFill>
            <a:schemeClr val="tx1"/>
          </a:solidFill>
          <a:latin typeface="+mn-lt"/>
          <a:ea typeface="+mn-ea"/>
          <a:cs typeface="+mn-cs"/>
        </a:defRPr>
      </a:lvl5pPr>
      <a:lvl6pPr marL="1890751" algn="l" defTabSz="378150" rtl="0" eaLnBrk="1" latinLnBrk="0" hangingPunct="1">
        <a:defRPr sz="1489" kern="1200">
          <a:solidFill>
            <a:schemeClr val="tx1"/>
          </a:solidFill>
          <a:latin typeface="+mn-lt"/>
          <a:ea typeface="+mn-ea"/>
          <a:cs typeface="+mn-cs"/>
        </a:defRPr>
      </a:lvl6pPr>
      <a:lvl7pPr marL="2268901" algn="l" defTabSz="378150" rtl="0" eaLnBrk="1" latinLnBrk="0" hangingPunct="1">
        <a:defRPr sz="1489" kern="1200">
          <a:solidFill>
            <a:schemeClr val="tx1"/>
          </a:solidFill>
          <a:latin typeface="+mn-lt"/>
          <a:ea typeface="+mn-ea"/>
          <a:cs typeface="+mn-cs"/>
        </a:defRPr>
      </a:lvl7pPr>
      <a:lvl8pPr marL="2647051" algn="l" defTabSz="378150" rtl="0" eaLnBrk="1" latinLnBrk="0" hangingPunct="1">
        <a:defRPr sz="1489" kern="1200">
          <a:solidFill>
            <a:schemeClr val="tx1"/>
          </a:solidFill>
          <a:latin typeface="+mn-lt"/>
          <a:ea typeface="+mn-ea"/>
          <a:cs typeface="+mn-cs"/>
        </a:defRPr>
      </a:lvl8pPr>
      <a:lvl9pPr marL="3025201" algn="l" defTabSz="378150" rtl="0" eaLnBrk="1" latinLnBrk="0" hangingPunct="1">
        <a:defRPr sz="148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198500" y="198500"/>
            <a:ext cx="9686800" cy="716585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85"/>
          </a:p>
        </p:txBody>
      </p:sp>
    </p:spTree>
    <p:extLst>
      <p:ext uri="{BB962C8B-B14F-4D97-AF65-F5344CB8AC3E}">
        <p14:creationId xmlns:p14="http://schemas.microsoft.com/office/powerpoint/2010/main" val="1641791005"/>
      </p:ext>
    </p:extLst>
  </p:cSld>
  <p:clrMap bg1="lt1" tx1="dk1" bg2="lt2" tx2="dk2" accent1="accent1" accent2="accent2" accent3="accent3" accent4="accent4" accent5="accent5" accent6="accent6" hlink="hlink" folHlink="folHlink"/>
  <p:sldLayoutIdLst>
    <p:sldLayoutId id="2147483669" r:id="rId1"/>
    <p:sldLayoutId id="2147483670" r:id="rId2"/>
  </p:sldLayoutIdLst>
  <p:hf sldNum="0" hdr="0" ftr="0" dt="0"/>
  <p:txStyles>
    <p:titleStyle>
      <a:lvl1pPr algn="ctr" defTabSz="504200" rtl="0" eaLnBrk="1" latinLnBrk="0" hangingPunct="1">
        <a:spcBef>
          <a:spcPct val="0"/>
        </a:spcBef>
        <a:buNone/>
        <a:defRPr sz="4852" kern="1200">
          <a:solidFill>
            <a:schemeClr val="tx1"/>
          </a:solidFill>
          <a:latin typeface="+mj-lt"/>
          <a:ea typeface="+mj-ea"/>
          <a:cs typeface="+mj-cs"/>
        </a:defRPr>
      </a:lvl1pPr>
    </p:titleStyle>
    <p:bodyStyle>
      <a:lvl1pPr marL="378150" indent="-378150" algn="l" defTabSz="504200" rtl="0" eaLnBrk="1" latinLnBrk="0" hangingPunct="1">
        <a:spcBef>
          <a:spcPct val="20000"/>
        </a:spcBef>
        <a:buFont typeface="Arial"/>
        <a:buChar char="•"/>
        <a:defRPr sz="3529" kern="1200">
          <a:solidFill>
            <a:schemeClr val="tx1"/>
          </a:solidFill>
          <a:latin typeface="+mn-lt"/>
          <a:ea typeface="+mn-ea"/>
          <a:cs typeface="+mn-cs"/>
        </a:defRPr>
      </a:lvl1pPr>
      <a:lvl2pPr marL="819325" indent="-315125" algn="l" defTabSz="504200" rtl="0" eaLnBrk="1" latinLnBrk="0" hangingPunct="1">
        <a:spcBef>
          <a:spcPct val="20000"/>
        </a:spcBef>
        <a:buFont typeface="Arial"/>
        <a:buChar char="–"/>
        <a:defRPr sz="3088" kern="1200">
          <a:solidFill>
            <a:schemeClr val="tx1"/>
          </a:solidFill>
          <a:latin typeface="+mn-lt"/>
          <a:ea typeface="+mn-ea"/>
          <a:cs typeface="+mn-cs"/>
        </a:defRPr>
      </a:lvl2pPr>
      <a:lvl3pPr marL="1260500" indent="-252100" algn="l" defTabSz="504200" rtl="0" eaLnBrk="1" latinLnBrk="0" hangingPunct="1">
        <a:spcBef>
          <a:spcPct val="20000"/>
        </a:spcBef>
        <a:buFont typeface="Arial"/>
        <a:buChar char="•"/>
        <a:defRPr sz="2647" kern="1200">
          <a:solidFill>
            <a:schemeClr val="tx1"/>
          </a:solidFill>
          <a:latin typeface="+mn-lt"/>
          <a:ea typeface="+mn-ea"/>
          <a:cs typeface="+mn-cs"/>
        </a:defRPr>
      </a:lvl3pPr>
      <a:lvl4pPr marL="1764701" indent="-252100" algn="l" defTabSz="504200" rtl="0" eaLnBrk="1" latinLnBrk="0" hangingPunct="1">
        <a:spcBef>
          <a:spcPct val="20000"/>
        </a:spcBef>
        <a:buFont typeface="Arial"/>
        <a:buChar char="–"/>
        <a:defRPr sz="2206" kern="1200">
          <a:solidFill>
            <a:schemeClr val="tx1"/>
          </a:solidFill>
          <a:latin typeface="+mn-lt"/>
          <a:ea typeface="+mn-ea"/>
          <a:cs typeface="+mn-cs"/>
        </a:defRPr>
      </a:lvl4pPr>
      <a:lvl5pPr marL="2268901" indent="-252100" algn="l" defTabSz="504200" rtl="0" eaLnBrk="1" latinLnBrk="0" hangingPunct="1">
        <a:spcBef>
          <a:spcPct val="20000"/>
        </a:spcBef>
        <a:buFont typeface="Arial"/>
        <a:buChar char="»"/>
        <a:defRPr sz="2206" kern="1200">
          <a:solidFill>
            <a:schemeClr val="tx1"/>
          </a:solidFill>
          <a:latin typeface="+mn-lt"/>
          <a:ea typeface="+mn-ea"/>
          <a:cs typeface="+mn-cs"/>
        </a:defRPr>
      </a:lvl5pPr>
      <a:lvl6pPr marL="2773101" indent="-252100" algn="l" defTabSz="504200" rtl="0" eaLnBrk="1" latinLnBrk="0" hangingPunct="1">
        <a:spcBef>
          <a:spcPct val="20000"/>
        </a:spcBef>
        <a:buFont typeface="Arial"/>
        <a:buChar char="•"/>
        <a:defRPr sz="2206" kern="1200">
          <a:solidFill>
            <a:schemeClr val="tx1"/>
          </a:solidFill>
          <a:latin typeface="+mn-lt"/>
          <a:ea typeface="+mn-ea"/>
          <a:cs typeface="+mn-cs"/>
        </a:defRPr>
      </a:lvl6pPr>
      <a:lvl7pPr marL="3277301" indent="-252100" algn="l" defTabSz="504200" rtl="0" eaLnBrk="1" latinLnBrk="0" hangingPunct="1">
        <a:spcBef>
          <a:spcPct val="20000"/>
        </a:spcBef>
        <a:buFont typeface="Arial"/>
        <a:buChar char="•"/>
        <a:defRPr sz="2206" kern="1200">
          <a:solidFill>
            <a:schemeClr val="tx1"/>
          </a:solidFill>
          <a:latin typeface="+mn-lt"/>
          <a:ea typeface="+mn-ea"/>
          <a:cs typeface="+mn-cs"/>
        </a:defRPr>
      </a:lvl7pPr>
      <a:lvl8pPr marL="3781501" indent="-252100" algn="l" defTabSz="504200" rtl="0" eaLnBrk="1" latinLnBrk="0" hangingPunct="1">
        <a:spcBef>
          <a:spcPct val="20000"/>
        </a:spcBef>
        <a:buFont typeface="Arial"/>
        <a:buChar char="•"/>
        <a:defRPr sz="2206" kern="1200">
          <a:solidFill>
            <a:schemeClr val="tx1"/>
          </a:solidFill>
          <a:latin typeface="+mn-lt"/>
          <a:ea typeface="+mn-ea"/>
          <a:cs typeface="+mn-cs"/>
        </a:defRPr>
      </a:lvl8pPr>
      <a:lvl9pPr marL="4285701" indent="-252100" algn="l" defTabSz="504200" rtl="0" eaLnBrk="1" latinLnBrk="0" hangingPunct="1">
        <a:spcBef>
          <a:spcPct val="20000"/>
        </a:spcBef>
        <a:buFont typeface="Arial"/>
        <a:buChar char="•"/>
        <a:defRPr sz="2206" kern="1200">
          <a:solidFill>
            <a:schemeClr val="tx1"/>
          </a:solidFill>
          <a:latin typeface="+mn-lt"/>
          <a:ea typeface="+mn-ea"/>
          <a:cs typeface="+mn-cs"/>
        </a:defRPr>
      </a:lvl9pPr>
    </p:bodyStyle>
    <p:otherStyle>
      <a:defPPr>
        <a:defRPr lang="fr-FR"/>
      </a:defPPr>
      <a:lvl1pPr marL="0" algn="l" defTabSz="504200" rtl="0" eaLnBrk="1" latinLnBrk="0" hangingPunct="1">
        <a:defRPr sz="1985" kern="1200">
          <a:solidFill>
            <a:schemeClr val="tx1"/>
          </a:solidFill>
          <a:latin typeface="+mn-lt"/>
          <a:ea typeface="+mn-ea"/>
          <a:cs typeface="+mn-cs"/>
        </a:defRPr>
      </a:lvl1pPr>
      <a:lvl2pPr marL="504200" algn="l" defTabSz="504200" rtl="0" eaLnBrk="1" latinLnBrk="0" hangingPunct="1">
        <a:defRPr sz="1985" kern="1200">
          <a:solidFill>
            <a:schemeClr val="tx1"/>
          </a:solidFill>
          <a:latin typeface="+mn-lt"/>
          <a:ea typeface="+mn-ea"/>
          <a:cs typeface="+mn-cs"/>
        </a:defRPr>
      </a:lvl2pPr>
      <a:lvl3pPr marL="1008400" algn="l" defTabSz="504200" rtl="0" eaLnBrk="1" latinLnBrk="0" hangingPunct="1">
        <a:defRPr sz="1985" kern="1200">
          <a:solidFill>
            <a:schemeClr val="tx1"/>
          </a:solidFill>
          <a:latin typeface="+mn-lt"/>
          <a:ea typeface="+mn-ea"/>
          <a:cs typeface="+mn-cs"/>
        </a:defRPr>
      </a:lvl3pPr>
      <a:lvl4pPr marL="1512600" algn="l" defTabSz="504200" rtl="0" eaLnBrk="1" latinLnBrk="0" hangingPunct="1">
        <a:defRPr sz="1985" kern="1200">
          <a:solidFill>
            <a:schemeClr val="tx1"/>
          </a:solidFill>
          <a:latin typeface="+mn-lt"/>
          <a:ea typeface="+mn-ea"/>
          <a:cs typeface="+mn-cs"/>
        </a:defRPr>
      </a:lvl4pPr>
      <a:lvl5pPr marL="2016801" algn="l" defTabSz="504200" rtl="0" eaLnBrk="1" latinLnBrk="0" hangingPunct="1">
        <a:defRPr sz="1985" kern="1200">
          <a:solidFill>
            <a:schemeClr val="tx1"/>
          </a:solidFill>
          <a:latin typeface="+mn-lt"/>
          <a:ea typeface="+mn-ea"/>
          <a:cs typeface="+mn-cs"/>
        </a:defRPr>
      </a:lvl5pPr>
      <a:lvl6pPr marL="2521001" algn="l" defTabSz="504200" rtl="0" eaLnBrk="1" latinLnBrk="0" hangingPunct="1">
        <a:defRPr sz="1985" kern="1200">
          <a:solidFill>
            <a:schemeClr val="tx1"/>
          </a:solidFill>
          <a:latin typeface="+mn-lt"/>
          <a:ea typeface="+mn-ea"/>
          <a:cs typeface="+mn-cs"/>
        </a:defRPr>
      </a:lvl6pPr>
      <a:lvl7pPr marL="3025201" algn="l" defTabSz="504200" rtl="0" eaLnBrk="1" latinLnBrk="0" hangingPunct="1">
        <a:defRPr sz="1985" kern="1200">
          <a:solidFill>
            <a:schemeClr val="tx1"/>
          </a:solidFill>
          <a:latin typeface="+mn-lt"/>
          <a:ea typeface="+mn-ea"/>
          <a:cs typeface="+mn-cs"/>
        </a:defRPr>
      </a:lvl7pPr>
      <a:lvl8pPr marL="3529401" algn="l" defTabSz="504200" rtl="0" eaLnBrk="1" latinLnBrk="0" hangingPunct="1">
        <a:defRPr sz="1985" kern="1200">
          <a:solidFill>
            <a:schemeClr val="tx1"/>
          </a:solidFill>
          <a:latin typeface="+mn-lt"/>
          <a:ea typeface="+mn-ea"/>
          <a:cs typeface="+mn-cs"/>
        </a:defRPr>
      </a:lvl8pPr>
      <a:lvl9pPr marL="4033601" algn="l" defTabSz="504200" rtl="0" eaLnBrk="1" latinLnBrk="0" hangingPunct="1">
        <a:defRPr sz="1985"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198500" y="198500"/>
            <a:ext cx="9686800" cy="716585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85"/>
          </a:p>
        </p:txBody>
      </p:sp>
    </p:spTree>
    <p:extLst>
      <p:ext uri="{BB962C8B-B14F-4D97-AF65-F5344CB8AC3E}">
        <p14:creationId xmlns:p14="http://schemas.microsoft.com/office/powerpoint/2010/main" val="3815154056"/>
      </p:ext>
    </p:extLst>
  </p:cSld>
  <p:clrMap bg1="lt1" tx1="dk1" bg2="lt2" tx2="dk2" accent1="accent1" accent2="accent2" accent3="accent3" accent4="accent4" accent5="accent5" accent6="accent6" hlink="hlink" folHlink="folHlink"/>
  <p:sldLayoutIdLst>
    <p:sldLayoutId id="2147483672" r:id="rId1"/>
  </p:sldLayoutIdLst>
  <p:txStyles>
    <p:titleStyle>
      <a:lvl1pPr algn="ctr" defTabSz="504188" rtl="0" eaLnBrk="1" latinLnBrk="0" hangingPunct="1">
        <a:spcBef>
          <a:spcPct val="0"/>
        </a:spcBef>
        <a:buNone/>
        <a:defRPr sz="4852" kern="1200">
          <a:solidFill>
            <a:schemeClr val="tx1"/>
          </a:solidFill>
          <a:latin typeface="+mj-lt"/>
          <a:ea typeface="+mj-ea"/>
          <a:cs typeface="+mj-cs"/>
        </a:defRPr>
      </a:lvl1pPr>
    </p:titleStyle>
    <p:bodyStyle>
      <a:lvl1pPr marL="378140" indent="-378140" algn="l" defTabSz="504188" rtl="0" eaLnBrk="1" latinLnBrk="0" hangingPunct="1">
        <a:spcBef>
          <a:spcPct val="20000"/>
        </a:spcBef>
        <a:buFont typeface="Arial"/>
        <a:buChar char="•"/>
        <a:defRPr sz="3529" kern="1200">
          <a:solidFill>
            <a:schemeClr val="tx1"/>
          </a:solidFill>
          <a:latin typeface="+mn-lt"/>
          <a:ea typeface="+mn-ea"/>
          <a:cs typeface="+mn-cs"/>
        </a:defRPr>
      </a:lvl1pPr>
      <a:lvl2pPr marL="819305" indent="-315118" algn="l" defTabSz="504188" rtl="0" eaLnBrk="1" latinLnBrk="0" hangingPunct="1">
        <a:spcBef>
          <a:spcPct val="20000"/>
        </a:spcBef>
        <a:buFont typeface="Arial"/>
        <a:buChar char="–"/>
        <a:defRPr sz="3088" kern="1200">
          <a:solidFill>
            <a:schemeClr val="tx1"/>
          </a:solidFill>
          <a:latin typeface="+mn-lt"/>
          <a:ea typeface="+mn-ea"/>
          <a:cs typeface="+mn-cs"/>
        </a:defRPr>
      </a:lvl2pPr>
      <a:lvl3pPr marL="1260468" indent="-252093" algn="l" defTabSz="504188" rtl="0" eaLnBrk="1" latinLnBrk="0" hangingPunct="1">
        <a:spcBef>
          <a:spcPct val="20000"/>
        </a:spcBef>
        <a:buFont typeface="Arial"/>
        <a:buChar char="•"/>
        <a:defRPr sz="2647" kern="1200">
          <a:solidFill>
            <a:schemeClr val="tx1"/>
          </a:solidFill>
          <a:latin typeface="+mn-lt"/>
          <a:ea typeface="+mn-ea"/>
          <a:cs typeface="+mn-cs"/>
        </a:defRPr>
      </a:lvl3pPr>
      <a:lvl4pPr marL="1764656" indent="-252093" algn="l" defTabSz="504188" rtl="0" eaLnBrk="1" latinLnBrk="0" hangingPunct="1">
        <a:spcBef>
          <a:spcPct val="20000"/>
        </a:spcBef>
        <a:buFont typeface="Arial"/>
        <a:buChar char="–"/>
        <a:defRPr sz="2206" kern="1200">
          <a:solidFill>
            <a:schemeClr val="tx1"/>
          </a:solidFill>
          <a:latin typeface="+mn-lt"/>
          <a:ea typeface="+mn-ea"/>
          <a:cs typeface="+mn-cs"/>
        </a:defRPr>
      </a:lvl4pPr>
      <a:lvl5pPr marL="2268844" indent="-252093" algn="l" defTabSz="504188" rtl="0" eaLnBrk="1" latinLnBrk="0" hangingPunct="1">
        <a:spcBef>
          <a:spcPct val="20000"/>
        </a:spcBef>
        <a:buFont typeface="Arial"/>
        <a:buChar char="»"/>
        <a:defRPr sz="2206" kern="1200">
          <a:solidFill>
            <a:schemeClr val="tx1"/>
          </a:solidFill>
          <a:latin typeface="+mn-lt"/>
          <a:ea typeface="+mn-ea"/>
          <a:cs typeface="+mn-cs"/>
        </a:defRPr>
      </a:lvl5pPr>
      <a:lvl6pPr marL="2773031" indent="-252093" algn="l" defTabSz="504188" rtl="0" eaLnBrk="1" latinLnBrk="0" hangingPunct="1">
        <a:spcBef>
          <a:spcPct val="20000"/>
        </a:spcBef>
        <a:buFont typeface="Arial"/>
        <a:buChar char="•"/>
        <a:defRPr sz="2206" kern="1200">
          <a:solidFill>
            <a:schemeClr val="tx1"/>
          </a:solidFill>
          <a:latin typeface="+mn-lt"/>
          <a:ea typeface="+mn-ea"/>
          <a:cs typeface="+mn-cs"/>
        </a:defRPr>
      </a:lvl6pPr>
      <a:lvl7pPr marL="3277219" indent="-252093" algn="l" defTabSz="504188" rtl="0" eaLnBrk="1" latinLnBrk="0" hangingPunct="1">
        <a:spcBef>
          <a:spcPct val="20000"/>
        </a:spcBef>
        <a:buFont typeface="Arial"/>
        <a:buChar char="•"/>
        <a:defRPr sz="2206" kern="1200">
          <a:solidFill>
            <a:schemeClr val="tx1"/>
          </a:solidFill>
          <a:latin typeface="+mn-lt"/>
          <a:ea typeface="+mn-ea"/>
          <a:cs typeface="+mn-cs"/>
        </a:defRPr>
      </a:lvl7pPr>
      <a:lvl8pPr marL="3781406" indent="-252093" algn="l" defTabSz="504188" rtl="0" eaLnBrk="1" latinLnBrk="0" hangingPunct="1">
        <a:spcBef>
          <a:spcPct val="20000"/>
        </a:spcBef>
        <a:buFont typeface="Arial"/>
        <a:buChar char="•"/>
        <a:defRPr sz="2206" kern="1200">
          <a:solidFill>
            <a:schemeClr val="tx1"/>
          </a:solidFill>
          <a:latin typeface="+mn-lt"/>
          <a:ea typeface="+mn-ea"/>
          <a:cs typeface="+mn-cs"/>
        </a:defRPr>
      </a:lvl8pPr>
      <a:lvl9pPr marL="4285594" indent="-252093" algn="l" defTabSz="504188" rtl="0" eaLnBrk="1" latinLnBrk="0" hangingPunct="1">
        <a:spcBef>
          <a:spcPct val="20000"/>
        </a:spcBef>
        <a:buFont typeface="Arial"/>
        <a:buChar char="•"/>
        <a:defRPr sz="2206" kern="1200">
          <a:solidFill>
            <a:schemeClr val="tx1"/>
          </a:solidFill>
          <a:latin typeface="+mn-lt"/>
          <a:ea typeface="+mn-ea"/>
          <a:cs typeface="+mn-cs"/>
        </a:defRPr>
      </a:lvl9pPr>
    </p:bodyStyle>
    <p:otherStyle>
      <a:defPPr>
        <a:defRPr lang="fr-FR"/>
      </a:defPPr>
      <a:lvl1pPr marL="0" algn="l" defTabSz="504188" rtl="0" eaLnBrk="1" latinLnBrk="0" hangingPunct="1">
        <a:defRPr sz="1985" kern="1200">
          <a:solidFill>
            <a:schemeClr val="tx1"/>
          </a:solidFill>
          <a:latin typeface="+mn-lt"/>
          <a:ea typeface="+mn-ea"/>
          <a:cs typeface="+mn-cs"/>
        </a:defRPr>
      </a:lvl1pPr>
      <a:lvl2pPr marL="504188" algn="l" defTabSz="504188" rtl="0" eaLnBrk="1" latinLnBrk="0" hangingPunct="1">
        <a:defRPr sz="1985" kern="1200">
          <a:solidFill>
            <a:schemeClr val="tx1"/>
          </a:solidFill>
          <a:latin typeface="+mn-lt"/>
          <a:ea typeface="+mn-ea"/>
          <a:cs typeface="+mn-cs"/>
        </a:defRPr>
      </a:lvl2pPr>
      <a:lvl3pPr marL="1008375" algn="l" defTabSz="504188" rtl="0" eaLnBrk="1" latinLnBrk="0" hangingPunct="1">
        <a:defRPr sz="1985" kern="1200">
          <a:solidFill>
            <a:schemeClr val="tx1"/>
          </a:solidFill>
          <a:latin typeface="+mn-lt"/>
          <a:ea typeface="+mn-ea"/>
          <a:cs typeface="+mn-cs"/>
        </a:defRPr>
      </a:lvl3pPr>
      <a:lvl4pPr marL="1512563" algn="l" defTabSz="504188" rtl="0" eaLnBrk="1" latinLnBrk="0" hangingPunct="1">
        <a:defRPr sz="1985" kern="1200">
          <a:solidFill>
            <a:schemeClr val="tx1"/>
          </a:solidFill>
          <a:latin typeface="+mn-lt"/>
          <a:ea typeface="+mn-ea"/>
          <a:cs typeface="+mn-cs"/>
        </a:defRPr>
      </a:lvl4pPr>
      <a:lvl5pPr marL="2016750" algn="l" defTabSz="504188" rtl="0" eaLnBrk="1" latinLnBrk="0" hangingPunct="1">
        <a:defRPr sz="1985" kern="1200">
          <a:solidFill>
            <a:schemeClr val="tx1"/>
          </a:solidFill>
          <a:latin typeface="+mn-lt"/>
          <a:ea typeface="+mn-ea"/>
          <a:cs typeface="+mn-cs"/>
        </a:defRPr>
      </a:lvl5pPr>
      <a:lvl6pPr marL="2520938" algn="l" defTabSz="504188" rtl="0" eaLnBrk="1" latinLnBrk="0" hangingPunct="1">
        <a:defRPr sz="1985" kern="1200">
          <a:solidFill>
            <a:schemeClr val="tx1"/>
          </a:solidFill>
          <a:latin typeface="+mn-lt"/>
          <a:ea typeface="+mn-ea"/>
          <a:cs typeface="+mn-cs"/>
        </a:defRPr>
      </a:lvl6pPr>
      <a:lvl7pPr marL="3025125" algn="l" defTabSz="504188" rtl="0" eaLnBrk="1" latinLnBrk="0" hangingPunct="1">
        <a:defRPr sz="1985" kern="1200">
          <a:solidFill>
            <a:schemeClr val="tx1"/>
          </a:solidFill>
          <a:latin typeface="+mn-lt"/>
          <a:ea typeface="+mn-ea"/>
          <a:cs typeface="+mn-cs"/>
        </a:defRPr>
      </a:lvl7pPr>
      <a:lvl8pPr marL="3529313" algn="l" defTabSz="504188" rtl="0" eaLnBrk="1" latinLnBrk="0" hangingPunct="1">
        <a:defRPr sz="1985" kern="1200">
          <a:solidFill>
            <a:schemeClr val="tx1"/>
          </a:solidFill>
          <a:latin typeface="+mn-lt"/>
          <a:ea typeface="+mn-ea"/>
          <a:cs typeface="+mn-cs"/>
        </a:defRPr>
      </a:lvl8pPr>
      <a:lvl9pPr marL="4033501" algn="l" defTabSz="504188" rtl="0" eaLnBrk="1" latinLnBrk="0" hangingPunct="1">
        <a:defRPr sz="19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hyperlink" Target="mailto:adesjars@kpmg.fr" TargetMode="External"/><Relationship Id="rId3" Type="http://schemas.openxmlformats.org/officeDocument/2006/relationships/hyperlink" Target="mailto:abourdeille@kpmg.fr" TargetMode="External"/><Relationship Id="rId7" Type="http://schemas.openxmlformats.org/officeDocument/2006/relationships/hyperlink" Target="mailto:ndeluze@kpmg.fr" TargetMode="Externa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hyperlink" Target="mailto:mmiguirdtchian@kpmg.fr" TargetMode="External"/><Relationship Id="rId5" Type="http://schemas.openxmlformats.org/officeDocument/2006/relationships/hyperlink" Target="mailto:smiet@kpmg.fr" TargetMode="External"/><Relationship Id="rId4" Type="http://schemas.openxmlformats.org/officeDocument/2006/relationships/hyperlink" Target="mailto:mjolys@kpmg.fr" TargetMode="External"/><Relationship Id="rId9" Type="http://schemas.openxmlformats.org/officeDocument/2006/relationships/hyperlink" Target="https://home.kpmg/fr/fr/home.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936FB022-2F98-7449-844C-1E6998E5F4E8}"/>
              </a:ext>
            </a:extLst>
          </p:cNvPr>
          <p:cNvSpPr txBox="1"/>
          <p:nvPr/>
        </p:nvSpPr>
        <p:spPr>
          <a:xfrm>
            <a:off x="1260476" y="6748103"/>
            <a:ext cx="7562849" cy="226088"/>
          </a:xfrm>
          <a:prstGeom prst="rect">
            <a:avLst/>
          </a:prstGeom>
          <a:noFill/>
        </p:spPr>
        <p:txBody>
          <a:bodyPr wrap="square" rtlCol="0">
            <a:spAutoFit/>
          </a:bodyPr>
          <a:lstStyle/>
          <a:p>
            <a:pPr algn="ctr" defTabSz="378150"/>
            <a:r>
              <a:rPr lang="fr-FR" sz="869" spc="248" dirty="0">
                <a:solidFill>
                  <a:prstClr val="white"/>
                </a:solidFill>
                <a:latin typeface="+mj-lt"/>
              </a:rPr>
              <a:t>—16 juillet 2024 —</a:t>
            </a:r>
          </a:p>
        </p:txBody>
      </p:sp>
    </p:spTree>
    <p:extLst>
      <p:ext uri="{BB962C8B-B14F-4D97-AF65-F5344CB8AC3E}">
        <p14:creationId xmlns:p14="http://schemas.microsoft.com/office/powerpoint/2010/main" val="2587680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p:nvPr/>
        </p:nvSpPr>
        <p:spPr>
          <a:xfrm>
            <a:off x="427678" y="1266463"/>
            <a:ext cx="9437656" cy="3850131"/>
          </a:xfrm>
          <a:prstGeom prst="rect">
            <a:avLst/>
          </a:prstGeom>
        </p:spPr>
        <p:txBody>
          <a:bodyPr vert="horz" wrap="square" lIns="0" tIns="11976" rIns="0" bIns="0" rtlCol="0">
            <a:spAutoFit/>
          </a:bodyPr>
          <a:lstStyle/>
          <a:p>
            <a:pPr marL="173653" marR="4790" indent="-161677">
              <a:spcBef>
                <a:spcPts val="94"/>
              </a:spcBef>
              <a:buFontTx/>
              <a:buChar char="-"/>
            </a:pPr>
            <a:r>
              <a:rPr lang="fr-FR" sz="1132" spc="47" dirty="0">
                <a:solidFill>
                  <a:srgbClr val="333333"/>
                </a:solidFill>
                <a:latin typeface="Calibri"/>
                <a:cs typeface="Calibri"/>
              </a:rPr>
              <a:t>Article 5 du règlement délégué (UE) 2023/2486 : obligation pour les établissements de publier l’éligibilité de leur portefeuille aux 4 objectifs climatiques :</a:t>
            </a:r>
          </a:p>
          <a:p>
            <a:pPr marL="604793" marR="4790" lvl="1" indent="-161677">
              <a:spcBef>
                <a:spcPts val="94"/>
              </a:spcBef>
              <a:buFont typeface="Arial" panose="020B0604020202020204" pitchFamily="34" charset="0"/>
              <a:buChar char="•"/>
            </a:pPr>
            <a:endParaRPr lang="fr-FR" sz="1132" spc="47" dirty="0">
              <a:solidFill>
                <a:srgbClr val="333333"/>
              </a:solidFill>
              <a:latin typeface="Calibri"/>
              <a:cs typeface="Calibri"/>
            </a:endParaRPr>
          </a:p>
          <a:p>
            <a:pPr marL="604793" marR="4790" lvl="1" indent="-161677">
              <a:spcBef>
                <a:spcPts val="94"/>
              </a:spcBef>
              <a:buFont typeface="Arial" panose="020B0604020202020204" pitchFamily="34" charset="0"/>
              <a:buChar char="•"/>
            </a:pPr>
            <a:r>
              <a:rPr lang="fr-FR" sz="1132" spc="47" dirty="0">
                <a:solidFill>
                  <a:srgbClr val="333333"/>
                </a:solidFill>
                <a:latin typeface="Calibri"/>
                <a:cs typeface="Calibri"/>
              </a:rPr>
              <a:t>protection des ressources aquatiques et marines ; </a:t>
            </a:r>
          </a:p>
          <a:p>
            <a:pPr marL="604793" marR="4790" lvl="1" indent="-161677">
              <a:spcBef>
                <a:spcPts val="94"/>
              </a:spcBef>
              <a:buFont typeface="Arial" panose="020B0604020202020204" pitchFamily="34" charset="0"/>
              <a:buChar char="•"/>
            </a:pPr>
            <a:r>
              <a:rPr lang="fr-FR" sz="1132" spc="47" dirty="0">
                <a:solidFill>
                  <a:srgbClr val="333333"/>
                </a:solidFill>
                <a:latin typeface="Calibri"/>
                <a:cs typeface="Calibri"/>
              </a:rPr>
              <a:t>transition vers une économie circulaire ;</a:t>
            </a:r>
          </a:p>
          <a:p>
            <a:pPr marL="604793" marR="4790" lvl="1" indent="-161677">
              <a:spcBef>
                <a:spcPts val="94"/>
              </a:spcBef>
              <a:buFont typeface="Arial" panose="020B0604020202020204" pitchFamily="34" charset="0"/>
              <a:buChar char="•"/>
            </a:pPr>
            <a:r>
              <a:rPr lang="fr-FR" sz="1132" spc="47" dirty="0">
                <a:solidFill>
                  <a:srgbClr val="333333"/>
                </a:solidFill>
                <a:latin typeface="Calibri"/>
                <a:cs typeface="Calibri"/>
              </a:rPr>
              <a:t>prévention et réduction de la pollution ; et</a:t>
            </a:r>
          </a:p>
          <a:p>
            <a:pPr marL="604793" marR="4790" lvl="1" indent="-161677">
              <a:spcBef>
                <a:spcPts val="94"/>
              </a:spcBef>
              <a:buFont typeface="Arial" panose="020B0604020202020204" pitchFamily="34" charset="0"/>
              <a:buChar char="•"/>
            </a:pPr>
            <a:r>
              <a:rPr lang="fr-FR" sz="1132" spc="47" dirty="0">
                <a:solidFill>
                  <a:srgbClr val="333333"/>
                </a:solidFill>
                <a:latin typeface="Calibri"/>
                <a:cs typeface="Calibri"/>
              </a:rPr>
              <a:t>protection et restauration de la biodiversité et des écosystèmes. </a:t>
            </a:r>
          </a:p>
          <a:p>
            <a:pPr marL="173653" marR="4790" indent="-161677">
              <a:spcBef>
                <a:spcPts val="94"/>
              </a:spcBef>
              <a:buFontTx/>
              <a:buChar char="-"/>
            </a:pPr>
            <a:endParaRPr lang="fr-FR" sz="1132" spc="47" dirty="0">
              <a:solidFill>
                <a:srgbClr val="333333"/>
              </a:solidFill>
              <a:latin typeface="Calibri"/>
              <a:cs typeface="Calibri"/>
            </a:endParaRPr>
          </a:p>
          <a:p>
            <a:pPr marL="173653" marR="4790" indent="-161677">
              <a:spcBef>
                <a:spcPts val="94"/>
              </a:spcBef>
              <a:buFontTx/>
              <a:buChar char="-"/>
            </a:pPr>
            <a:r>
              <a:rPr lang="fr-FR" sz="1132" spc="47" dirty="0">
                <a:solidFill>
                  <a:srgbClr val="333333"/>
                </a:solidFill>
                <a:latin typeface="Calibri"/>
                <a:cs typeface="Calibri"/>
              </a:rPr>
              <a:t>Estimation par 2 banques espagnoles de leur ratio d’éligibilité sur les 4 nouveaux objectifs sur la base des codes NACE de leurs contreparties :</a:t>
            </a:r>
          </a:p>
          <a:p>
            <a:pPr marL="604793" marR="4790" lvl="1" indent="-161677">
              <a:spcBef>
                <a:spcPts val="94"/>
              </a:spcBef>
              <a:buFont typeface="Arial" panose="020B0604020202020204" pitchFamily="34" charset="0"/>
              <a:buChar char="•"/>
            </a:pPr>
            <a:endParaRPr lang="fr-FR" sz="1132" spc="47" dirty="0">
              <a:solidFill>
                <a:srgbClr val="333333"/>
              </a:solidFill>
              <a:latin typeface="Calibri"/>
              <a:cs typeface="Calibri"/>
            </a:endParaRPr>
          </a:p>
          <a:p>
            <a:pPr marL="604793" marR="4790" lvl="1" indent="-161677">
              <a:spcBef>
                <a:spcPts val="94"/>
              </a:spcBef>
              <a:buFont typeface="Arial" panose="020B0604020202020204" pitchFamily="34" charset="0"/>
              <a:buChar char="•"/>
            </a:pPr>
            <a:r>
              <a:rPr lang="fr-FR" sz="1132" spc="47" dirty="0">
                <a:solidFill>
                  <a:srgbClr val="333333"/>
                </a:solidFill>
                <a:latin typeface="Calibri"/>
                <a:cs typeface="Calibri"/>
              </a:rPr>
              <a:t>BBVA : 0,45% (CA/Capex) ; et</a:t>
            </a:r>
          </a:p>
          <a:p>
            <a:pPr marL="604793" marR="4790" lvl="1" indent="-161677">
              <a:spcBef>
                <a:spcPts val="94"/>
              </a:spcBef>
              <a:buFont typeface="Arial" panose="020B0604020202020204" pitchFamily="34" charset="0"/>
              <a:buChar char="•"/>
            </a:pPr>
            <a:r>
              <a:rPr lang="fr-FR" sz="1132" spc="47" dirty="0">
                <a:solidFill>
                  <a:srgbClr val="333333"/>
                </a:solidFill>
                <a:latin typeface="Calibri"/>
                <a:cs typeface="Calibri"/>
              </a:rPr>
              <a:t>Santander : 0,70% (CA/Capex).</a:t>
            </a:r>
          </a:p>
          <a:p>
            <a:pPr marL="173653" marR="4790" indent="-161677">
              <a:spcBef>
                <a:spcPts val="94"/>
              </a:spcBef>
              <a:buFontTx/>
              <a:buChar char="-"/>
            </a:pPr>
            <a:endParaRPr lang="fr-FR" sz="1132" spc="47" dirty="0">
              <a:solidFill>
                <a:srgbClr val="333333"/>
              </a:solidFill>
              <a:latin typeface="Calibri"/>
              <a:cs typeface="Calibri"/>
            </a:endParaRPr>
          </a:p>
          <a:p>
            <a:pPr marL="173653" marR="4790" indent="-161677">
              <a:spcBef>
                <a:spcPts val="94"/>
              </a:spcBef>
              <a:buFontTx/>
              <a:buChar char="-"/>
            </a:pPr>
            <a:r>
              <a:rPr lang="fr-FR" sz="1132" spc="47" dirty="0">
                <a:solidFill>
                  <a:srgbClr val="333333"/>
                </a:solidFill>
                <a:latin typeface="Calibri"/>
                <a:cs typeface="Calibri"/>
              </a:rPr>
              <a:t>Choix fait par les autres banques d’attendre le prochain exercice pour utiliser les données publiées par leurs contreparties dans leurs rapports de durabilité pour publier l’éligibilité de leur portefeuille sur l’ensemble du périmètre de la taxonomie.</a:t>
            </a:r>
          </a:p>
          <a:p>
            <a:pPr marL="173653" marR="4790" indent="-161677">
              <a:spcBef>
                <a:spcPts val="94"/>
              </a:spcBef>
              <a:buFontTx/>
              <a:buChar char="-"/>
            </a:pPr>
            <a:endParaRPr lang="fr-FR" sz="1132" spc="47" dirty="0">
              <a:solidFill>
                <a:srgbClr val="333333"/>
              </a:solidFill>
              <a:latin typeface="Calibri"/>
              <a:cs typeface="Calibri"/>
            </a:endParaRPr>
          </a:p>
          <a:p>
            <a:pPr marL="173653" marR="4790" indent="-161677">
              <a:spcBef>
                <a:spcPts val="94"/>
              </a:spcBef>
              <a:buFontTx/>
              <a:buChar char="-"/>
            </a:pPr>
            <a:r>
              <a:rPr lang="fr-FR" sz="1132" spc="47" dirty="0">
                <a:solidFill>
                  <a:srgbClr val="333333"/>
                </a:solidFill>
                <a:latin typeface="Calibri"/>
                <a:cs typeface="Calibri"/>
              </a:rPr>
              <a:t>Informations concernant l’éligibilité aux 4 objectifs autres que climatiques non communiquées (exception faite des 2 banques espagnoles) et colonnes des tableaux réglementaires portant sur ces informations non publiées.</a:t>
            </a:r>
            <a:br>
              <a:rPr lang="fr-FR" sz="1132" spc="47" dirty="0">
                <a:solidFill>
                  <a:srgbClr val="333333"/>
                </a:solidFill>
                <a:latin typeface="Calibri"/>
                <a:cs typeface="Calibri"/>
              </a:rPr>
            </a:br>
            <a:br>
              <a:rPr lang="fr-FR" sz="1132" spc="47" dirty="0">
                <a:solidFill>
                  <a:srgbClr val="333333"/>
                </a:solidFill>
                <a:latin typeface="Calibri"/>
                <a:cs typeface="Calibri"/>
              </a:rPr>
            </a:br>
            <a:r>
              <a:rPr lang="fr-FR" sz="1132" spc="47" dirty="0">
                <a:solidFill>
                  <a:srgbClr val="333333"/>
                </a:solidFill>
                <a:latin typeface="Calibri"/>
                <a:cs typeface="Calibri"/>
                <a:sym typeface="Wingdings" panose="05000000000000000000" pitchFamily="2" charset="2"/>
              </a:rPr>
              <a:t> Informations</a:t>
            </a:r>
            <a:r>
              <a:rPr lang="fr-FR" sz="1132" spc="47" dirty="0">
                <a:solidFill>
                  <a:srgbClr val="333333"/>
                </a:solidFill>
                <a:latin typeface="Calibri"/>
                <a:cs typeface="Calibri"/>
              </a:rPr>
              <a:t> reposant sur les données publiées par les entreprises non financières, qui présentent ces informations pour la première fois au 31 décembre 2023.</a:t>
            </a:r>
          </a:p>
        </p:txBody>
      </p:sp>
      <p:sp>
        <p:nvSpPr>
          <p:cNvPr id="10" name="object 10"/>
          <p:cNvSpPr/>
          <p:nvPr/>
        </p:nvSpPr>
        <p:spPr>
          <a:xfrm>
            <a:off x="9647147" y="6903279"/>
            <a:ext cx="0" cy="204191"/>
          </a:xfrm>
          <a:custGeom>
            <a:avLst/>
            <a:gdLst/>
            <a:ahLst/>
            <a:cxnLst/>
            <a:rect l="l" t="t" r="r" b="b"/>
            <a:pathLst>
              <a:path h="216534">
                <a:moveTo>
                  <a:pt x="0" y="0"/>
                </a:moveTo>
                <a:lnTo>
                  <a:pt x="0" y="216001"/>
                </a:lnTo>
              </a:path>
            </a:pathLst>
          </a:custGeom>
          <a:ln w="12700">
            <a:solidFill>
              <a:srgbClr val="00338D"/>
            </a:solidFill>
          </a:ln>
        </p:spPr>
        <p:txBody>
          <a:bodyPr wrap="square" lIns="0" tIns="0" rIns="0" bIns="0" rtlCol="0"/>
          <a:lstStyle/>
          <a:p>
            <a:endParaRPr sz="1697"/>
          </a:p>
        </p:txBody>
      </p:sp>
      <p:sp>
        <p:nvSpPr>
          <p:cNvPr id="11" name="object 11"/>
          <p:cNvSpPr/>
          <p:nvPr/>
        </p:nvSpPr>
        <p:spPr>
          <a:xfrm>
            <a:off x="9188859" y="459195"/>
            <a:ext cx="158083" cy="192215"/>
          </a:xfrm>
          <a:custGeom>
            <a:avLst/>
            <a:gdLst/>
            <a:ahLst/>
            <a:cxnLst/>
            <a:rect l="l" t="t" r="r" b="b"/>
            <a:pathLst>
              <a:path w="167640" h="203834">
                <a:moveTo>
                  <a:pt x="167297" y="82537"/>
                </a:moveTo>
                <a:lnTo>
                  <a:pt x="167297" y="203301"/>
                </a:lnTo>
                <a:lnTo>
                  <a:pt x="0" y="203301"/>
                </a:lnTo>
                <a:lnTo>
                  <a:pt x="0" y="82537"/>
                </a:lnTo>
                <a:lnTo>
                  <a:pt x="83642" y="0"/>
                </a:lnTo>
                <a:lnTo>
                  <a:pt x="167297" y="82537"/>
                </a:lnTo>
                <a:close/>
              </a:path>
            </a:pathLst>
          </a:custGeom>
          <a:ln w="12700">
            <a:solidFill>
              <a:srgbClr val="B2B2B2"/>
            </a:solidFill>
          </a:ln>
        </p:spPr>
        <p:txBody>
          <a:bodyPr wrap="square" lIns="0" tIns="0" rIns="0" bIns="0" rtlCol="0"/>
          <a:lstStyle/>
          <a:p>
            <a:endParaRPr sz="1697"/>
          </a:p>
        </p:txBody>
      </p:sp>
      <p:sp>
        <p:nvSpPr>
          <p:cNvPr id="12" name="object 12"/>
          <p:cNvSpPr/>
          <p:nvPr/>
        </p:nvSpPr>
        <p:spPr>
          <a:xfrm>
            <a:off x="8900290" y="459197"/>
            <a:ext cx="123952" cy="192215"/>
          </a:xfrm>
          <a:custGeom>
            <a:avLst/>
            <a:gdLst/>
            <a:ahLst/>
            <a:cxnLst/>
            <a:rect l="l" t="t" r="r" b="b"/>
            <a:pathLst>
              <a:path w="131445" h="203834">
                <a:moveTo>
                  <a:pt x="131305" y="0"/>
                </a:moveTo>
                <a:lnTo>
                  <a:pt x="0" y="101650"/>
                </a:lnTo>
                <a:lnTo>
                  <a:pt x="131305" y="203301"/>
                </a:lnTo>
              </a:path>
            </a:pathLst>
          </a:custGeom>
          <a:ln w="12700">
            <a:solidFill>
              <a:srgbClr val="B2B2B2"/>
            </a:solidFill>
          </a:ln>
        </p:spPr>
        <p:txBody>
          <a:bodyPr wrap="square" lIns="0" tIns="0" rIns="0" bIns="0" rtlCol="0"/>
          <a:lstStyle/>
          <a:p>
            <a:endParaRPr sz="1697"/>
          </a:p>
        </p:txBody>
      </p:sp>
      <p:sp>
        <p:nvSpPr>
          <p:cNvPr id="13" name="object 13"/>
          <p:cNvSpPr/>
          <p:nvPr/>
        </p:nvSpPr>
        <p:spPr>
          <a:xfrm>
            <a:off x="9511358" y="459196"/>
            <a:ext cx="123952" cy="192215"/>
          </a:xfrm>
          <a:custGeom>
            <a:avLst/>
            <a:gdLst/>
            <a:ahLst/>
            <a:cxnLst/>
            <a:rect l="l" t="t" r="r" b="b"/>
            <a:pathLst>
              <a:path w="131445" h="203834">
                <a:moveTo>
                  <a:pt x="0" y="203301"/>
                </a:moveTo>
                <a:lnTo>
                  <a:pt x="131305" y="101650"/>
                </a:lnTo>
                <a:lnTo>
                  <a:pt x="0" y="0"/>
                </a:lnTo>
              </a:path>
            </a:pathLst>
          </a:custGeom>
          <a:ln w="12700">
            <a:solidFill>
              <a:srgbClr val="B2B2B2"/>
            </a:solidFill>
          </a:ln>
        </p:spPr>
        <p:txBody>
          <a:bodyPr wrap="square" lIns="0" tIns="0" rIns="0" bIns="0" rtlCol="0"/>
          <a:lstStyle/>
          <a:p>
            <a:endParaRPr sz="1697"/>
          </a:p>
        </p:txBody>
      </p:sp>
      <p:sp>
        <p:nvSpPr>
          <p:cNvPr id="14" name="object 14"/>
          <p:cNvSpPr txBox="1">
            <a:spLocks noGrp="1"/>
          </p:cNvSpPr>
          <p:nvPr>
            <p:ph type="ftr" sz="quarter" idx="5"/>
          </p:nvPr>
        </p:nvSpPr>
        <p:spPr>
          <a:xfrm>
            <a:off x="8192603" y="6929016"/>
            <a:ext cx="766250" cy="268463"/>
          </a:xfrm>
          <a:prstGeom prst="rect">
            <a:avLst/>
          </a:prstGeom>
        </p:spPr>
        <p:txBody>
          <a:bodyPr vert="horz" wrap="square" lIns="0" tIns="7186" rIns="0" bIns="0" rtlCol="0">
            <a:spAutoFit/>
          </a:bodyPr>
          <a:lstStyle/>
          <a:p>
            <a:pPr marL="11976">
              <a:spcBef>
                <a:spcPts val="57"/>
              </a:spcBef>
            </a:pPr>
            <a:r>
              <a:rPr spc="42" dirty="0"/>
              <a:t>Pulse </a:t>
            </a:r>
            <a:r>
              <a:rPr spc="24" dirty="0"/>
              <a:t>of</a:t>
            </a:r>
            <a:r>
              <a:rPr spc="-28" dirty="0"/>
              <a:t> </a:t>
            </a:r>
            <a:r>
              <a:rPr spc="28" dirty="0"/>
              <a:t>banking</a:t>
            </a:r>
          </a:p>
        </p:txBody>
      </p:sp>
      <p:sp>
        <p:nvSpPr>
          <p:cNvPr id="15" name="object 15"/>
          <p:cNvSpPr txBox="1">
            <a:spLocks noGrp="1"/>
          </p:cNvSpPr>
          <p:nvPr>
            <p:ph type="sldNum" sz="quarter" idx="7"/>
          </p:nvPr>
        </p:nvSpPr>
        <p:spPr>
          <a:xfrm>
            <a:off x="9121690" y="6920185"/>
            <a:ext cx="181256" cy="138464"/>
          </a:xfrm>
          <a:prstGeom prst="rect">
            <a:avLst/>
          </a:prstGeom>
        </p:spPr>
        <p:txBody>
          <a:bodyPr vert="horz" wrap="square" lIns="0" tIns="7784" rIns="0" bIns="0" rtlCol="0">
            <a:spAutoFit/>
          </a:bodyPr>
          <a:lstStyle/>
          <a:p>
            <a:pPr marL="35928">
              <a:spcBef>
                <a:spcPts val="61"/>
              </a:spcBef>
            </a:pPr>
            <a:fld id="{81D60167-4931-47E6-BA6A-407CBD079E47}" type="slidenum">
              <a:rPr spc="38" dirty="0"/>
              <a:pPr marL="35928">
                <a:spcBef>
                  <a:spcPts val="61"/>
                </a:spcBef>
              </a:pPr>
              <a:t>10</a:t>
            </a:fld>
            <a:endParaRPr spc="38" dirty="0"/>
          </a:p>
        </p:txBody>
      </p:sp>
      <p:sp>
        <p:nvSpPr>
          <p:cNvPr id="19" name="object 2">
            <a:extLst>
              <a:ext uri="{FF2B5EF4-FFF2-40B4-BE49-F238E27FC236}">
                <a16:creationId xmlns:a16="http://schemas.microsoft.com/office/drawing/2014/main" id="{8B5E0234-3805-D99E-D5FA-63627C4F535E}"/>
              </a:ext>
            </a:extLst>
          </p:cNvPr>
          <p:cNvSpPr txBox="1">
            <a:spLocks noGrp="1"/>
          </p:cNvSpPr>
          <p:nvPr>
            <p:ph type="title"/>
          </p:nvPr>
        </p:nvSpPr>
        <p:spPr>
          <a:xfrm>
            <a:off x="421311" y="531863"/>
            <a:ext cx="9057456" cy="411975"/>
          </a:xfrm>
          <a:prstGeom prst="rect">
            <a:avLst/>
          </a:prstGeom>
        </p:spPr>
        <p:txBody>
          <a:bodyPr vert="horz" wrap="square" lIns="0" tIns="11976" rIns="0" bIns="0" rtlCol="0">
            <a:spAutoFit/>
          </a:bodyPr>
          <a:lstStyle/>
          <a:p>
            <a:pPr marL="11976">
              <a:spcBef>
                <a:spcPts val="94"/>
              </a:spcBef>
            </a:pPr>
            <a:r>
              <a:rPr lang="fr-FR" spc="-38" dirty="0"/>
              <a:t>Nouveaux objectifs environnementaux</a:t>
            </a:r>
            <a:endParaRPr spc="-14" dirty="0"/>
          </a:p>
        </p:txBody>
      </p:sp>
      <p:pic>
        <p:nvPicPr>
          <p:cNvPr id="6" name="Image 5">
            <a:extLst>
              <a:ext uri="{FF2B5EF4-FFF2-40B4-BE49-F238E27FC236}">
                <a16:creationId xmlns:a16="http://schemas.microsoft.com/office/drawing/2014/main" id="{8CDDA051-9494-6A4F-5FE0-B2EC830A2BA7}"/>
              </a:ext>
            </a:extLst>
          </p:cNvPr>
          <p:cNvPicPr>
            <a:picLocks noChangeAspect="1"/>
          </p:cNvPicPr>
          <p:nvPr/>
        </p:nvPicPr>
        <p:blipFill>
          <a:blip r:embed="rId2"/>
          <a:stretch>
            <a:fillRect/>
          </a:stretch>
        </p:blipFill>
        <p:spPr>
          <a:xfrm>
            <a:off x="719117" y="5218547"/>
            <a:ext cx="8418579" cy="1572909"/>
          </a:xfrm>
          <a:prstGeom prst="rect">
            <a:avLst/>
          </a:prstGeom>
        </p:spPr>
      </p:pic>
    </p:spTree>
    <p:extLst>
      <p:ext uri="{BB962C8B-B14F-4D97-AF65-F5344CB8AC3E}">
        <p14:creationId xmlns:p14="http://schemas.microsoft.com/office/powerpoint/2010/main" val="3816748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514969" y="1584869"/>
            <a:ext cx="8156767" cy="921637"/>
          </a:xfrm>
          <a:prstGeom prst="rect">
            <a:avLst/>
          </a:prstGeom>
        </p:spPr>
        <p:txBody>
          <a:bodyPr vert="horz" wrap="square" lIns="0" tIns="11976" rIns="0" bIns="0" rtlCol="0">
            <a:spAutoFit/>
          </a:bodyPr>
          <a:lstStyle/>
          <a:p>
            <a:pPr marL="173653" marR="48503" indent="-161677">
              <a:spcBef>
                <a:spcPts val="94"/>
              </a:spcBef>
              <a:buFontTx/>
              <a:buChar char="-"/>
            </a:pPr>
            <a:r>
              <a:rPr lang="fr-FR" sz="1132" spc="5" dirty="0">
                <a:solidFill>
                  <a:srgbClr val="333333"/>
                </a:solidFill>
                <a:latin typeface="Calibri"/>
                <a:cs typeface="Calibri"/>
              </a:rPr>
              <a:t>Publication du Green Asset Ratio portant sur les flux  par 4 banques (</a:t>
            </a:r>
            <a:r>
              <a:rPr lang="fr-FR" sz="1132" spc="5" dirty="0" err="1">
                <a:solidFill>
                  <a:srgbClr val="333333"/>
                </a:solidFill>
                <a:latin typeface="Calibri"/>
                <a:cs typeface="Calibri"/>
              </a:rPr>
              <a:t>UniCredit</a:t>
            </a:r>
            <a:r>
              <a:rPr lang="fr-FR" sz="1132" spc="5" dirty="0">
                <a:solidFill>
                  <a:srgbClr val="333333"/>
                </a:solidFill>
                <a:latin typeface="Calibri"/>
                <a:cs typeface="Calibri"/>
              </a:rPr>
              <a:t>, Deutsche Banque, Commerzbank et Santander) avec des taux allant : </a:t>
            </a:r>
          </a:p>
          <a:p>
            <a:pPr marL="173653" marR="48503" indent="-161677">
              <a:spcBef>
                <a:spcPts val="94"/>
              </a:spcBef>
              <a:buFontTx/>
              <a:buChar char="-"/>
            </a:pPr>
            <a:endParaRPr lang="fr-FR" sz="1132" spc="5" dirty="0">
              <a:solidFill>
                <a:srgbClr val="333333"/>
              </a:solidFill>
              <a:latin typeface="Calibri"/>
              <a:cs typeface="Calibri"/>
            </a:endParaRPr>
          </a:p>
          <a:p>
            <a:pPr marL="604793" marR="48503" lvl="1" indent="-161677">
              <a:spcBef>
                <a:spcPts val="94"/>
              </a:spcBef>
              <a:buFont typeface="Arial" panose="020B0604020202020204" pitchFamily="34" charset="0"/>
              <a:buChar char="•"/>
            </a:pPr>
            <a:r>
              <a:rPr lang="fr-FR" sz="1132" spc="5" dirty="0">
                <a:solidFill>
                  <a:srgbClr val="333333"/>
                </a:solidFill>
                <a:latin typeface="Calibri"/>
                <a:cs typeface="Calibri"/>
              </a:rPr>
              <a:t>de 0,30% (Deutsche Bank) à 1,60% (Santander) sur la base du chiffre d’affaires (CA) ; et </a:t>
            </a:r>
          </a:p>
          <a:p>
            <a:pPr marL="604793" marR="48503" lvl="1" indent="-161677">
              <a:spcBef>
                <a:spcPts val="94"/>
              </a:spcBef>
              <a:buFont typeface="Arial" panose="020B0604020202020204" pitchFamily="34" charset="0"/>
              <a:buChar char="•"/>
            </a:pPr>
            <a:r>
              <a:rPr lang="fr-FR" sz="1132" spc="5" dirty="0">
                <a:solidFill>
                  <a:srgbClr val="333333"/>
                </a:solidFill>
                <a:latin typeface="Calibri"/>
                <a:cs typeface="Calibri"/>
              </a:rPr>
              <a:t>de 0,60% (Deutsche Bank) à 1,90% (Santander) sur la base des dépenses d’investissement (Capex).</a:t>
            </a:r>
            <a:endParaRPr sz="1132" dirty="0">
              <a:latin typeface="Calibri"/>
              <a:cs typeface="Calibri"/>
            </a:endParaRPr>
          </a:p>
        </p:txBody>
      </p:sp>
      <p:sp>
        <p:nvSpPr>
          <p:cNvPr id="6" name="object 6"/>
          <p:cNvSpPr txBox="1"/>
          <p:nvPr/>
        </p:nvSpPr>
        <p:spPr>
          <a:xfrm>
            <a:off x="514969" y="2733412"/>
            <a:ext cx="9057455" cy="3862955"/>
          </a:xfrm>
          <a:prstGeom prst="rect">
            <a:avLst/>
          </a:prstGeom>
        </p:spPr>
        <p:txBody>
          <a:bodyPr vert="horz" wrap="square" lIns="0" tIns="11976" rIns="0" bIns="0" rtlCol="0">
            <a:spAutoFit/>
          </a:bodyPr>
          <a:lstStyle/>
          <a:p>
            <a:pPr marL="173653" marR="230540" indent="-161677">
              <a:spcBef>
                <a:spcPts val="94"/>
              </a:spcBef>
              <a:buFontTx/>
              <a:buChar char="-"/>
            </a:pPr>
            <a:r>
              <a:rPr lang="fr-FR" sz="1132" spc="5" dirty="0">
                <a:solidFill>
                  <a:srgbClr val="333333"/>
                </a:solidFill>
                <a:latin typeface="Calibri"/>
                <a:cs typeface="Calibri"/>
              </a:rPr>
              <a:t>Méthodologies utilisées précisées par 3 banques pour justifier les limites des données disponibles :</a:t>
            </a:r>
          </a:p>
          <a:p>
            <a:pPr marL="173653" marR="230540" indent="-161677">
              <a:spcBef>
                <a:spcPts val="94"/>
              </a:spcBef>
              <a:buFontTx/>
              <a:buChar char="-"/>
            </a:pPr>
            <a:endParaRPr lang="fr-FR" sz="1132" spc="5" dirty="0">
              <a:solidFill>
                <a:srgbClr val="333333"/>
              </a:solidFill>
              <a:latin typeface="Calibri"/>
              <a:cs typeface="Calibri"/>
            </a:endParaRPr>
          </a:p>
          <a:p>
            <a:pPr marL="604793" marR="230540" lvl="1" indent="-161677">
              <a:spcBef>
                <a:spcPts val="94"/>
              </a:spcBef>
              <a:buFont typeface="Arial" panose="020B0604020202020204" pitchFamily="34" charset="0"/>
              <a:buChar char="•"/>
            </a:pPr>
            <a:r>
              <a:rPr lang="fr-FR" sz="1132" spc="5" dirty="0" err="1">
                <a:solidFill>
                  <a:srgbClr val="333333"/>
                </a:solidFill>
                <a:latin typeface="Calibri"/>
                <a:cs typeface="Calibri"/>
              </a:rPr>
              <a:t>UniCredit</a:t>
            </a:r>
            <a:r>
              <a:rPr lang="fr-FR" sz="1132" spc="5" dirty="0">
                <a:solidFill>
                  <a:srgbClr val="333333"/>
                </a:solidFill>
                <a:latin typeface="Calibri"/>
                <a:cs typeface="Calibri"/>
              </a:rPr>
              <a:t> : GAR (flux) calculé sur la base du montant brut total des nouveaux contrats ; </a:t>
            </a:r>
          </a:p>
          <a:p>
            <a:pPr marL="604793" marR="230540" lvl="1" indent="-161677">
              <a:spcBef>
                <a:spcPts val="94"/>
              </a:spcBef>
              <a:buFont typeface="Arial" panose="020B0604020202020204" pitchFamily="34" charset="0"/>
              <a:buChar char="•"/>
            </a:pPr>
            <a:endParaRPr lang="fr-FR" sz="1132" spc="5" dirty="0">
              <a:solidFill>
                <a:srgbClr val="333333"/>
              </a:solidFill>
              <a:latin typeface="Calibri"/>
              <a:cs typeface="Calibri"/>
            </a:endParaRPr>
          </a:p>
          <a:p>
            <a:pPr marL="604793" marR="230540" lvl="1" indent="-161677">
              <a:spcBef>
                <a:spcPts val="94"/>
              </a:spcBef>
              <a:buFont typeface="Arial" panose="020B0604020202020204" pitchFamily="34" charset="0"/>
              <a:buChar char="•"/>
            </a:pPr>
            <a:r>
              <a:rPr lang="fr-FR" sz="1132" spc="5" dirty="0">
                <a:solidFill>
                  <a:srgbClr val="333333"/>
                </a:solidFill>
                <a:latin typeface="Calibri"/>
                <a:cs typeface="Calibri"/>
              </a:rPr>
              <a:t>Deutsche Bank : GAR (flux) calculé sur la base du flux total des prêts et avances, des titres de créance et des instruments de capitaux propres sur les contreparties financières et non financières ainsi que sur les ménages ; et </a:t>
            </a:r>
          </a:p>
          <a:p>
            <a:pPr marL="604793" marR="230540" lvl="1" indent="-161677">
              <a:spcBef>
                <a:spcPts val="94"/>
              </a:spcBef>
              <a:buFont typeface="Arial" panose="020B0604020202020204" pitchFamily="34" charset="0"/>
              <a:buChar char="•"/>
            </a:pPr>
            <a:endParaRPr lang="fr-FR" sz="1132" spc="5" dirty="0">
              <a:solidFill>
                <a:srgbClr val="333333"/>
              </a:solidFill>
              <a:latin typeface="Calibri"/>
              <a:cs typeface="Calibri"/>
            </a:endParaRPr>
          </a:p>
          <a:p>
            <a:pPr marL="604793" marR="230540" lvl="1" indent="-161677">
              <a:spcBef>
                <a:spcPts val="94"/>
              </a:spcBef>
              <a:buFont typeface="Arial" panose="020B0604020202020204" pitchFamily="34" charset="0"/>
              <a:buChar char="•"/>
            </a:pPr>
            <a:r>
              <a:rPr lang="fr-FR" sz="1132" spc="5" dirty="0">
                <a:solidFill>
                  <a:srgbClr val="333333"/>
                </a:solidFill>
                <a:latin typeface="Calibri"/>
                <a:cs typeface="Calibri"/>
              </a:rPr>
              <a:t>Commerzbank : </a:t>
            </a:r>
          </a:p>
          <a:p>
            <a:pPr marL="1035933" marR="230540" lvl="2" indent="-161677">
              <a:spcBef>
                <a:spcPts val="94"/>
              </a:spcBef>
              <a:buFont typeface="Wingdings" panose="05000000000000000000" pitchFamily="2" charset="2"/>
              <a:buChar char="ü"/>
            </a:pPr>
            <a:r>
              <a:rPr lang="fr-FR" sz="1132" spc="5" dirty="0">
                <a:solidFill>
                  <a:srgbClr val="333333"/>
                </a:solidFill>
                <a:latin typeface="Calibri"/>
                <a:cs typeface="Calibri"/>
              </a:rPr>
              <a:t>flux des prêts = montant brut en portefeuille des nouveaux contrats actifs en date d’arrêté ; et </a:t>
            </a:r>
          </a:p>
          <a:p>
            <a:pPr marL="1035933" marR="230540" lvl="2" indent="-161677">
              <a:spcBef>
                <a:spcPts val="94"/>
              </a:spcBef>
              <a:buFont typeface="Wingdings" panose="05000000000000000000" pitchFamily="2" charset="2"/>
              <a:buChar char="ü"/>
            </a:pPr>
            <a:r>
              <a:rPr lang="fr-FR" sz="1132" spc="5" dirty="0">
                <a:solidFill>
                  <a:srgbClr val="333333"/>
                </a:solidFill>
                <a:latin typeface="Calibri"/>
                <a:cs typeface="Calibri"/>
              </a:rPr>
              <a:t>flux des titres = tous les titres reçus au cours de l’exercice, même si celui-ci n’est plus détenu par la banque en date d’arrêté.</a:t>
            </a:r>
          </a:p>
          <a:p>
            <a:pPr marL="11976" marR="230540">
              <a:spcBef>
                <a:spcPts val="94"/>
              </a:spcBef>
            </a:pPr>
            <a:endParaRPr lang="fr-FR" sz="1132" spc="5" dirty="0">
              <a:solidFill>
                <a:srgbClr val="333333"/>
              </a:solidFill>
              <a:latin typeface="Calibri"/>
              <a:cs typeface="Calibri"/>
            </a:endParaRPr>
          </a:p>
          <a:p>
            <a:pPr marL="173653" marR="230540" indent="-161677">
              <a:spcBef>
                <a:spcPts val="94"/>
              </a:spcBef>
              <a:buFontTx/>
              <a:buChar char="-"/>
            </a:pPr>
            <a:r>
              <a:rPr lang="fr-FR" sz="1132" spc="5" dirty="0" err="1">
                <a:solidFill>
                  <a:srgbClr val="333333"/>
                </a:solidFill>
                <a:latin typeface="Calibri"/>
                <a:cs typeface="Calibri"/>
              </a:rPr>
              <a:t>Shortcut</a:t>
            </a:r>
            <a:r>
              <a:rPr lang="fr-FR" sz="1132" spc="5" dirty="0">
                <a:solidFill>
                  <a:srgbClr val="333333"/>
                </a:solidFill>
                <a:latin typeface="Calibri"/>
                <a:cs typeface="Calibri"/>
              </a:rPr>
              <a:t> pris les groupes Crédit Agricole et ING : présentation du stock équivalente à la présentation du flux au 31 décembre 2023.</a:t>
            </a:r>
            <a:br>
              <a:rPr lang="fr-FR" sz="1132" spc="5" dirty="0">
                <a:solidFill>
                  <a:srgbClr val="333333"/>
                </a:solidFill>
                <a:latin typeface="Calibri"/>
                <a:cs typeface="Calibri"/>
              </a:rPr>
            </a:br>
            <a:br>
              <a:rPr lang="fr-FR" sz="1132" spc="5" dirty="0">
                <a:solidFill>
                  <a:srgbClr val="333333"/>
                </a:solidFill>
                <a:latin typeface="Calibri"/>
                <a:cs typeface="Calibri"/>
              </a:rPr>
            </a:br>
            <a:r>
              <a:rPr lang="fr-FR" sz="1132" spc="5" dirty="0">
                <a:solidFill>
                  <a:srgbClr val="333333"/>
                </a:solidFill>
                <a:latin typeface="Calibri"/>
                <a:cs typeface="Calibri"/>
                <a:sym typeface="Wingdings" panose="05000000000000000000" pitchFamily="2" charset="2"/>
              </a:rPr>
              <a:t> choix justifié en raison du </a:t>
            </a:r>
            <a:r>
              <a:rPr lang="fr-FR" sz="1132" spc="5" dirty="0">
                <a:solidFill>
                  <a:srgbClr val="333333"/>
                </a:solidFill>
                <a:latin typeface="Calibri"/>
                <a:cs typeface="Calibri"/>
              </a:rPr>
              <a:t>GAR (flux) calculé en faisant la différence entre le stock et les flux de l’année précédente, dans la mesure où le GAR est publié pour la première fois cette année.</a:t>
            </a:r>
          </a:p>
          <a:p>
            <a:pPr marL="11976" marR="230540">
              <a:spcBef>
                <a:spcPts val="94"/>
              </a:spcBef>
            </a:pPr>
            <a:endParaRPr lang="fr-FR" sz="1132" spc="5" dirty="0">
              <a:solidFill>
                <a:srgbClr val="333333"/>
              </a:solidFill>
              <a:latin typeface="Calibri"/>
              <a:cs typeface="Calibri"/>
            </a:endParaRPr>
          </a:p>
          <a:p>
            <a:pPr marL="173653" marR="230540" indent="-161677">
              <a:spcBef>
                <a:spcPts val="94"/>
              </a:spcBef>
              <a:buFontTx/>
              <a:buChar char="-"/>
            </a:pPr>
            <a:r>
              <a:rPr lang="fr-FR" sz="1132" spc="5" dirty="0">
                <a:solidFill>
                  <a:srgbClr val="333333"/>
                </a:solidFill>
                <a:latin typeface="Calibri"/>
                <a:cs typeface="Calibri"/>
              </a:rPr>
              <a:t>Absence de publication du GAR (flux) par les groupes Société Générale, La Banque Postale et BPCE afin de pouvoir être éventuellement adaptés à la méthodologie préconisée par la FAQ de la Commission Européenne de décembre 2023.</a:t>
            </a:r>
          </a:p>
          <a:p>
            <a:pPr marL="173653" marR="230540" indent="-161677">
              <a:spcBef>
                <a:spcPts val="94"/>
              </a:spcBef>
              <a:buFontTx/>
              <a:buChar char="-"/>
            </a:pPr>
            <a:endParaRPr lang="fr-FR" sz="1132" spc="5" dirty="0">
              <a:solidFill>
                <a:srgbClr val="333333"/>
              </a:solidFill>
              <a:latin typeface="Calibri"/>
              <a:cs typeface="Calibri"/>
            </a:endParaRPr>
          </a:p>
          <a:p>
            <a:pPr marL="173653" marR="230540" indent="-161677">
              <a:spcBef>
                <a:spcPts val="94"/>
              </a:spcBef>
              <a:buFontTx/>
              <a:buChar char="-"/>
            </a:pPr>
            <a:r>
              <a:rPr lang="fr-FR" sz="1132" spc="5" dirty="0" err="1">
                <a:solidFill>
                  <a:srgbClr val="333333"/>
                </a:solidFill>
                <a:latin typeface="Calibri"/>
                <a:cs typeface="Calibri"/>
              </a:rPr>
              <a:t>Nordéa</a:t>
            </a:r>
            <a:r>
              <a:rPr lang="fr-FR" sz="1132" spc="5" dirty="0">
                <a:solidFill>
                  <a:srgbClr val="333333"/>
                </a:solidFill>
                <a:latin typeface="Calibri"/>
                <a:cs typeface="Calibri"/>
              </a:rPr>
              <a:t> : absence de publication du GAR (</a:t>
            </a:r>
            <a:r>
              <a:rPr lang="fr-FR" sz="1132" spc="5" dirty="0" err="1">
                <a:solidFill>
                  <a:srgbClr val="333333"/>
                </a:solidFill>
                <a:latin typeface="Calibri"/>
                <a:cs typeface="Calibri"/>
              </a:rPr>
              <a:t>fux</a:t>
            </a:r>
            <a:r>
              <a:rPr lang="fr-FR" sz="1132" spc="5" dirty="0">
                <a:solidFill>
                  <a:srgbClr val="333333"/>
                </a:solidFill>
                <a:latin typeface="Calibri"/>
                <a:cs typeface="Calibri"/>
              </a:rPr>
              <a:t>) justifié par le manque de qualité et de couverture des données nécessaires.</a:t>
            </a:r>
          </a:p>
          <a:p>
            <a:pPr marL="11976" marR="230540">
              <a:spcBef>
                <a:spcPts val="94"/>
              </a:spcBef>
            </a:pPr>
            <a:r>
              <a:rPr lang="fr-FR" sz="1132" spc="5" dirty="0">
                <a:solidFill>
                  <a:srgbClr val="333333"/>
                </a:solidFill>
                <a:latin typeface="Calibri"/>
                <a:cs typeface="Calibri"/>
              </a:rPr>
              <a:t>.</a:t>
            </a:r>
          </a:p>
        </p:txBody>
      </p:sp>
      <p:sp>
        <p:nvSpPr>
          <p:cNvPr id="9" name="object 9"/>
          <p:cNvSpPr/>
          <p:nvPr/>
        </p:nvSpPr>
        <p:spPr>
          <a:xfrm>
            <a:off x="9647147" y="6903279"/>
            <a:ext cx="0" cy="204191"/>
          </a:xfrm>
          <a:custGeom>
            <a:avLst/>
            <a:gdLst/>
            <a:ahLst/>
            <a:cxnLst/>
            <a:rect l="l" t="t" r="r" b="b"/>
            <a:pathLst>
              <a:path h="216534">
                <a:moveTo>
                  <a:pt x="0" y="0"/>
                </a:moveTo>
                <a:lnTo>
                  <a:pt x="0" y="216001"/>
                </a:lnTo>
              </a:path>
            </a:pathLst>
          </a:custGeom>
          <a:ln w="12700">
            <a:solidFill>
              <a:srgbClr val="00338D"/>
            </a:solidFill>
          </a:ln>
        </p:spPr>
        <p:txBody>
          <a:bodyPr wrap="square" lIns="0" tIns="0" rIns="0" bIns="0" rtlCol="0"/>
          <a:lstStyle/>
          <a:p>
            <a:endParaRPr sz="1697"/>
          </a:p>
        </p:txBody>
      </p:sp>
      <p:sp>
        <p:nvSpPr>
          <p:cNvPr id="10" name="object 10"/>
          <p:cNvSpPr/>
          <p:nvPr/>
        </p:nvSpPr>
        <p:spPr>
          <a:xfrm>
            <a:off x="8900290" y="459197"/>
            <a:ext cx="123952" cy="192215"/>
          </a:xfrm>
          <a:custGeom>
            <a:avLst/>
            <a:gdLst/>
            <a:ahLst/>
            <a:cxnLst/>
            <a:rect l="l" t="t" r="r" b="b"/>
            <a:pathLst>
              <a:path w="131445" h="203834">
                <a:moveTo>
                  <a:pt x="131305" y="0"/>
                </a:moveTo>
                <a:lnTo>
                  <a:pt x="0" y="101650"/>
                </a:lnTo>
                <a:lnTo>
                  <a:pt x="131305" y="203301"/>
                </a:lnTo>
              </a:path>
            </a:pathLst>
          </a:custGeom>
          <a:ln w="12700">
            <a:solidFill>
              <a:srgbClr val="B2B2B2"/>
            </a:solidFill>
          </a:ln>
        </p:spPr>
        <p:txBody>
          <a:bodyPr wrap="square" lIns="0" tIns="0" rIns="0" bIns="0" rtlCol="0"/>
          <a:lstStyle/>
          <a:p>
            <a:endParaRPr sz="1697"/>
          </a:p>
        </p:txBody>
      </p:sp>
      <p:sp>
        <p:nvSpPr>
          <p:cNvPr id="11" name="object 11"/>
          <p:cNvSpPr/>
          <p:nvPr/>
        </p:nvSpPr>
        <p:spPr>
          <a:xfrm>
            <a:off x="9511358" y="459196"/>
            <a:ext cx="123952" cy="192215"/>
          </a:xfrm>
          <a:custGeom>
            <a:avLst/>
            <a:gdLst/>
            <a:ahLst/>
            <a:cxnLst/>
            <a:rect l="l" t="t" r="r" b="b"/>
            <a:pathLst>
              <a:path w="131445" h="203834">
                <a:moveTo>
                  <a:pt x="0" y="203301"/>
                </a:moveTo>
                <a:lnTo>
                  <a:pt x="131305" y="101650"/>
                </a:lnTo>
                <a:lnTo>
                  <a:pt x="0" y="0"/>
                </a:lnTo>
              </a:path>
            </a:pathLst>
          </a:custGeom>
          <a:ln w="12700">
            <a:solidFill>
              <a:srgbClr val="B2B2B2"/>
            </a:solidFill>
          </a:ln>
        </p:spPr>
        <p:txBody>
          <a:bodyPr wrap="square" lIns="0" tIns="0" rIns="0" bIns="0" rtlCol="0"/>
          <a:lstStyle/>
          <a:p>
            <a:endParaRPr sz="1697"/>
          </a:p>
        </p:txBody>
      </p:sp>
      <p:sp>
        <p:nvSpPr>
          <p:cNvPr id="12" name="object 12"/>
          <p:cNvSpPr/>
          <p:nvPr/>
        </p:nvSpPr>
        <p:spPr>
          <a:xfrm>
            <a:off x="9188859" y="459195"/>
            <a:ext cx="158083" cy="192215"/>
          </a:xfrm>
          <a:custGeom>
            <a:avLst/>
            <a:gdLst/>
            <a:ahLst/>
            <a:cxnLst/>
            <a:rect l="l" t="t" r="r" b="b"/>
            <a:pathLst>
              <a:path w="167640" h="203834">
                <a:moveTo>
                  <a:pt x="167297" y="82537"/>
                </a:moveTo>
                <a:lnTo>
                  <a:pt x="167297" y="203301"/>
                </a:lnTo>
                <a:lnTo>
                  <a:pt x="0" y="203301"/>
                </a:lnTo>
                <a:lnTo>
                  <a:pt x="0" y="82537"/>
                </a:lnTo>
                <a:lnTo>
                  <a:pt x="83642" y="0"/>
                </a:lnTo>
                <a:lnTo>
                  <a:pt x="167297" y="82537"/>
                </a:lnTo>
                <a:close/>
              </a:path>
            </a:pathLst>
          </a:custGeom>
          <a:ln w="12700">
            <a:solidFill>
              <a:srgbClr val="B2B2B2"/>
            </a:solidFill>
          </a:ln>
        </p:spPr>
        <p:txBody>
          <a:bodyPr wrap="square" lIns="0" tIns="0" rIns="0" bIns="0" rtlCol="0"/>
          <a:lstStyle/>
          <a:p>
            <a:endParaRPr sz="1697"/>
          </a:p>
        </p:txBody>
      </p:sp>
      <p:sp>
        <p:nvSpPr>
          <p:cNvPr id="13" name="object 13"/>
          <p:cNvSpPr txBox="1">
            <a:spLocks noGrp="1"/>
          </p:cNvSpPr>
          <p:nvPr>
            <p:ph type="ftr" sz="quarter" idx="5"/>
          </p:nvPr>
        </p:nvSpPr>
        <p:spPr>
          <a:xfrm>
            <a:off x="8192603" y="6929016"/>
            <a:ext cx="766250" cy="268463"/>
          </a:xfrm>
          <a:prstGeom prst="rect">
            <a:avLst/>
          </a:prstGeom>
        </p:spPr>
        <p:txBody>
          <a:bodyPr vert="horz" wrap="square" lIns="0" tIns="7186" rIns="0" bIns="0" rtlCol="0">
            <a:spAutoFit/>
          </a:bodyPr>
          <a:lstStyle/>
          <a:p>
            <a:pPr marL="11976">
              <a:spcBef>
                <a:spcPts val="57"/>
              </a:spcBef>
            </a:pPr>
            <a:r>
              <a:rPr spc="42" dirty="0"/>
              <a:t>Pulse </a:t>
            </a:r>
            <a:r>
              <a:rPr spc="24" dirty="0"/>
              <a:t>of</a:t>
            </a:r>
            <a:r>
              <a:rPr spc="-28" dirty="0"/>
              <a:t> </a:t>
            </a:r>
            <a:r>
              <a:rPr spc="28" dirty="0"/>
              <a:t>banking</a:t>
            </a:r>
          </a:p>
        </p:txBody>
      </p:sp>
      <p:sp>
        <p:nvSpPr>
          <p:cNvPr id="14" name="object 14"/>
          <p:cNvSpPr txBox="1">
            <a:spLocks noGrp="1"/>
          </p:cNvSpPr>
          <p:nvPr>
            <p:ph type="sldNum" sz="quarter" idx="7"/>
          </p:nvPr>
        </p:nvSpPr>
        <p:spPr>
          <a:xfrm>
            <a:off x="9121690" y="6920185"/>
            <a:ext cx="181256" cy="138464"/>
          </a:xfrm>
          <a:prstGeom prst="rect">
            <a:avLst/>
          </a:prstGeom>
        </p:spPr>
        <p:txBody>
          <a:bodyPr vert="horz" wrap="square" lIns="0" tIns="7784" rIns="0" bIns="0" rtlCol="0">
            <a:spAutoFit/>
          </a:bodyPr>
          <a:lstStyle/>
          <a:p>
            <a:pPr marL="35928">
              <a:spcBef>
                <a:spcPts val="61"/>
              </a:spcBef>
            </a:pPr>
            <a:fld id="{81D60167-4931-47E6-BA6A-407CBD079E47}" type="slidenum">
              <a:rPr spc="38" dirty="0"/>
              <a:pPr marL="35928">
                <a:spcBef>
                  <a:spcPts val="61"/>
                </a:spcBef>
              </a:pPr>
              <a:t>11</a:t>
            </a:fld>
            <a:endParaRPr spc="38" dirty="0"/>
          </a:p>
        </p:txBody>
      </p:sp>
      <p:sp>
        <p:nvSpPr>
          <p:cNvPr id="16" name="object 2">
            <a:extLst>
              <a:ext uri="{FF2B5EF4-FFF2-40B4-BE49-F238E27FC236}">
                <a16:creationId xmlns:a16="http://schemas.microsoft.com/office/drawing/2014/main" id="{82847714-BAE9-A197-1326-7FA48D23D892}"/>
              </a:ext>
            </a:extLst>
          </p:cNvPr>
          <p:cNvSpPr txBox="1">
            <a:spLocks/>
          </p:cNvSpPr>
          <p:nvPr/>
        </p:nvSpPr>
        <p:spPr>
          <a:xfrm>
            <a:off x="535574" y="534810"/>
            <a:ext cx="9057456" cy="403867"/>
          </a:xfrm>
          <a:prstGeom prst="rect">
            <a:avLst/>
          </a:prstGeom>
        </p:spPr>
        <p:txBody>
          <a:bodyPr vert="horz" wrap="square" lIns="0" tIns="11976" rIns="0" bIns="0" rtlCol="0">
            <a:spAutoFit/>
          </a:bodyPr>
          <a:lstStyle>
            <a:lvl1pPr>
              <a:defRPr>
                <a:latin typeface="+mj-lt"/>
                <a:ea typeface="+mj-ea"/>
                <a:cs typeface="+mj-cs"/>
              </a:defRPr>
            </a:lvl1pPr>
          </a:lstStyle>
          <a:p>
            <a:pPr marL="11976">
              <a:spcBef>
                <a:spcPts val="94"/>
              </a:spcBef>
            </a:pPr>
            <a:r>
              <a:rPr lang="fr-FR" sz="2546" b="1" spc="-38" dirty="0">
                <a:solidFill>
                  <a:srgbClr val="00338D"/>
                </a:solidFill>
                <a:latin typeface="KPMG Bold"/>
              </a:rPr>
              <a:t>Green Asset Ratio (Flux) </a:t>
            </a:r>
          </a:p>
        </p:txBody>
      </p:sp>
    </p:spTree>
    <p:extLst>
      <p:ext uri="{BB962C8B-B14F-4D97-AF65-F5344CB8AC3E}">
        <p14:creationId xmlns:p14="http://schemas.microsoft.com/office/powerpoint/2010/main" val="1138330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73949" y="556782"/>
            <a:ext cx="5185612" cy="795717"/>
          </a:xfrm>
          <a:prstGeom prst="rect">
            <a:avLst/>
          </a:prstGeom>
        </p:spPr>
        <p:txBody>
          <a:bodyPr vert="horz" wrap="square" lIns="0" tIns="11976" rIns="0" bIns="0" rtlCol="0">
            <a:spAutoFit/>
          </a:bodyPr>
          <a:lstStyle/>
          <a:p>
            <a:pPr marL="11976">
              <a:spcBef>
                <a:spcPts val="94"/>
              </a:spcBef>
            </a:pPr>
            <a:r>
              <a:rPr lang="fr-FR" spc="-14" dirty="0"/>
              <a:t>FAQ de la Commission Européenne du 21 décembre 2023</a:t>
            </a:r>
            <a:endParaRPr spc="-9" dirty="0"/>
          </a:p>
        </p:txBody>
      </p:sp>
      <p:sp>
        <p:nvSpPr>
          <p:cNvPr id="4" name="object 4"/>
          <p:cNvSpPr txBox="1"/>
          <p:nvPr/>
        </p:nvSpPr>
        <p:spPr>
          <a:xfrm>
            <a:off x="373949" y="1410176"/>
            <a:ext cx="9261360" cy="3101978"/>
          </a:xfrm>
          <a:prstGeom prst="rect">
            <a:avLst/>
          </a:prstGeom>
        </p:spPr>
        <p:txBody>
          <a:bodyPr vert="horz" wrap="square" lIns="0" tIns="11976" rIns="0" bIns="0" rtlCol="0">
            <a:spAutoFit/>
          </a:bodyPr>
          <a:lstStyle/>
          <a:p>
            <a:pPr marL="197606" marR="165270" indent="-161677">
              <a:spcBef>
                <a:spcPts val="94"/>
              </a:spcBef>
              <a:buFontTx/>
              <a:buChar char="-"/>
            </a:pPr>
            <a:r>
              <a:rPr lang="fr-FR" sz="1132" spc="33" dirty="0">
                <a:solidFill>
                  <a:srgbClr val="333333"/>
                </a:solidFill>
                <a:latin typeface="Calibri"/>
                <a:cs typeface="Calibri"/>
              </a:rPr>
              <a:t>Publication d’une FAQ par la Commission Européenne le 21 décembre 2023 à l’attention des entreprises financières sur l’interprétation et la mise en œuvre de certaines dispositions de l’acte délégué du 6 juillet 2021 relatif à la publication des informations en vertu de l’article 8 du règlement Taxonomie (EU) 2020/852.</a:t>
            </a:r>
          </a:p>
          <a:p>
            <a:pPr marL="197606" marR="165270" indent="-161677">
              <a:spcBef>
                <a:spcPts val="94"/>
              </a:spcBef>
              <a:buFontTx/>
              <a:buChar char="-"/>
            </a:pPr>
            <a:endParaRPr lang="fr-FR" sz="1132" spc="33" dirty="0">
              <a:solidFill>
                <a:srgbClr val="333333"/>
              </a:solidFill>
              <a:latin typeface="Calibri"/>
              <a:cs typeface="Calibri"/>
            </a:endParaRPr>
          </a:p>
          <a:p>
            <a:pPr marL="197606" marR="165270" indent="-161677">
              <a:spcBef>
                <a:spcPts val="94"/>
              </a:spcBef>
              <a:buFontTx/>
              <a:buChar char="-"/>
            </a:pPr>
            <a:r>
              <a:rPr lang="fr-FR" sz="1132" spc="33" dirty="0">
                <a:solidFill>
                  <a:srgbClr val="333333"/>
                </a:solidFill>
                <a:latin typeface="Calibri"/>
                <a:cs typeface="Calibri"/>
              </a:rPr>
              <a:t>Précision dans cette FAQ des modalités de calcul de l’alignement et définition de nouvelles informations à publier pouvant avoir des impacts significatifs tant sur le niveau du GAR que sur la nature des informations présentées.</a:t>
            </a:r>
          </a:p>
          <a:p>
            <a:pPr marL="197606" marR="165270" indent="-161677">
              <a:spcBef>
                <a:spcPts val="94"/>
              </a:spcBef>
              <a:buFontTx/>
              <a:buChar char="-"/>
            </a:pPr>
            <a:endParaRPr lang="fr-FR" sz="1132" spc="33" dirty="0">
              <a:solidFill>
                <a:srgbClr val="333333"/>
              </a:solidFill>
              <a:latin typeface="Calibri"/>
              <a:cs typeface="Calibri"/>
            </a:endParaRPr>
          </a:p>
          <a:p>
            <a:pPr marL="197606" marR="165270" indent="-161677">
              <a:spcBef>
                <a:spcPts val="94"/>
              </a:spcBef>
              <a:buFontTx/>
              <a:buChar char="-"/>
            </a:pPr>
            <a:r>
              <a:rPr lang="fr-FR" sz="1132" spc="33" dirty="0">
                <a:solidFill>
                  <a:srgbClr val="333333"/>
                </a:solidFill>
                <a:latin typeface="Calibri"/>
                <a:cs typeface="Calibri"/>
              </a:rPr>
              <a:t>Prise en compte de la FAQ en « best effort » par 3 banques (Société Générale, Santander et Commerzbank), avec certains points encore en cours d’étude et de mise en œuvre au 31 décembre 2023. </a:t>
            </a:r>
          </a:p>
          <a:p>
            <a:pPr marL="197606" marR="165270" indent="-161677">
              <a:spcBef>
                <a:spcPts val="94"/>
              </a:spcBef>
              <a:buFontTx/>
              <a:buChar char="-"/>
            </a:pPr>
            <a:endParaRPr lang="fr-FR" sz="1132" spc="33" dirty="0">
              <a:solidFill>
                <a:srgbClr val="333333"/>
              </a:solidFill>
              <a:latin typeface="Calibri"/>
              <a:cs typeface="Calibri"/>
            </a:endParaRPr>
          </a:p>
          <a:p>
            <a:pPr marL="197606" marR="165270" indent="-161677">
              <a:spcBef>
                <a:spcPts val="94"/>
              </a:spcBef>
              <a:buFontTx/>
              <a:buChar char="-"/>
            </a:pPr>
            <a:r>
              <a:rPr lang="fr-FR" sz="1132" spc="33" dirty="0">
                <a:solidFill>
                  <a:srgbClr val="333333"/>
                </a:solidFill>
                <a:latin typeface="Calibri"/>
                <a:cs typeface="Calibri"/>
              </a:rPr>
              <a:t>Mise en avant par les autres établissements de la parution tardive du texte n’ayant pas permis d’intégrer les dispositions qui y figurent. </a:t>
            </a:r>
          </a:p>
          <a:p>
            <a:pPr marL="197606" marR="165270" indent="-161677">
              <a:spcBef>
                <a:spcPts val="94"/>
              </a:spcBef>
              <a:buFontTx/>
              <a:buChar char="-"/>
            </a:pPr>
            <a:endParaRPr lang="fr-FR" sz="1132" spc="33" dirty="0">
              <a:solidFill>
                <a:srgbClr val="333333"/>
              </a:solidFill>
              <a:latin typeface="Calibri"/>
              <a:cs typeface="Calibri"/>
            </a:endParaRPr>
          </a:p>
          <a:p>
            <a:pPr marL="35928" marR="165270">
              <a:spcBef>
                <a:spcPts val="94"/>
              </a:spcBef>
            </a:pPr>
            <a:r>
              <a:rPr lang="fr-FR" sz="1132" spc="33" dirty="0">
                <a:solidFill>
                  <a:srgbClr val="333333"/>
                </a:solidFill>
                <a:latin typeface="Calibri"/>
                <a:cs typeface="Calibri"/>
                <a:sym typeface="Wingdings" panose="05000000000000000000" pitchFamily="2" charset="2"/>
              </a:rPr>
              <a:t> </a:t>
            </a:r>
            <a:r>
              <a:rPr lang="fr-FR" sz="1132" spc="33" dirty="0">
                <a:solidFill>
                  <a:srgbClr val="333333"/>
                </a:solidFill>
                <a:latin typeface="Calibri"/>
                <a:cs typeface="Calibri"/>
              </a:rPr>
              <a:t>Non prise en compte des précisions apportées par la dernière FAQ de la Commission Européenne non prévues initialement dans le cadre de la production en raison des délais de production de ce premier exercice de calcul de l’alignement taxonomique. </a:t>
            </a:r>
          </a:p>
          <a:p>
            <a:pPr marL="35928" marR="165270">
              <a:spcBef>
                <a:spcPts val="94"/>
              </a:spcBef>
            </a:pPr>
            <a:endParaRPr lang="fr-FR" sz="1132" spc="33" dirty="0">
              <a:solidFill>
                <a:srgbClr val="333333"/>
              </a:solidFill>
              <a:latin typeface="Calibri"/>
              <a:cs typeface="Calibri"/>
            </a:endParaRPr>
          </a:p>
          <a:p>
            <a:pPr marL="35928" marR="165270">
              <a:spcBef>
                <a:spcPts val="94"/>
              </a:spcBef>
            </a:pPr>
            <a:r>
              <a:rPr lang="fr-FR" sz="1132" spc="33" dirty="0">
                <a:solidFill>
                  <a:srgbClr val="333333"/>
                </a:solidFill>
                <a:latin typeface="Calibri"/>
                <a:cs typeface="Calibri"/>
                <a:sym typeface="Wingdings" panose="05000000000000000000" pitchFamily="2" charset="2"/>
              </a:rPr>
              <a:t> </a:t>
            </a:r>
            <a:r>
              <a:rPr lang="fr-FR" sz="1132" spc="33" dirty="0">
                <a:solidFill>
                  <a:srgbClr val="333333"/>
                </a:solidFill>
                <a:latin typeface="Calibri"/>
                <a:cs typeface="Calibri"/>
              </a:rPr>
              <a:t>Travaux initiés par les banques pour se conformer aux exigences de cette FAQ, intégrant une revue des processus de production pour pouvoir les intégrer au prochain arrêté.</a:t>
            </a:r>
          </a:p>
        </p:txBody>
      </p:sp>
      <p:sp>
        <p:nvSpPr>
          <p:cNvPr id="16" name="object 16"/>
          <p:cNvSpPr/>
          <p:nvPr/>
        </p:nvSpPr>
        <p:spPr>
          <a:xfrm>
            <a:off x="9647147" y="6903279"/>
            <a:ext cx="0" cy="204191"/>
          </a:xfrm>
          <a:custGeom>
            <a:avLst/>
            <a:gdLst/>
            <a:ahLst/>
            <a:cxnLst/>
            <a:rect l="l" t="t" r="r" b="b"/>
            <a:pathLst>
              <a:path h="216534">
                <a:moveTo>
                  <a:pt x="0" y="0"/>
                </a:moveTo>
                <a:lnTo>
                  <a:pt x="0" y="216001"/>
                </a:lnTo>
              </a:path>
            </a:pathLst>
          </a:custGeom>
          <a:ln w="12700">
            <a:solidFill>
              <a:srgbClr val="00338D"/>
            </a:solidFill>
          </a:ln>
        </p:spPr>
        <p:txBody>
          <a:bodyPr wrap="square" lIns="0" tIns="0" rIns="0" bIns="0" rtlCol="0"/>
          <a:lstStyle/>
          <a:p>
            <a:endParaRPr sz="1697"/>
          </a:p>
        </p:txBody>
      </p:sp>
      <p:sp>
        <p:nvSpPr>
          <p:cNvPr id="17" name="object 17"/>
          <p:cNvSpPr/>
          <p:nvPr/>
        </p:nvSpPr>
        <p:spPr>
          <a:xfrm>
            <a:off x="9188859" y="459195"/>
            <a:ext cx="158083" cy="192215"/>
          </a:xfrm>
          <a:custGeom>
            <a:avLst/>
            <a:gdLst/>
            <a:ahLst/>
            <a:cxnLst/>
            <a:rect l="l" t="t" r="r" b="b"/>
            <a:pathLst>
              <a:path w="167640" h="203834">
                <a:moveTo>
                  <a:pt x="167297" y="82537"/>
                </a:moveTo>
                <a:lnTo>
                  <a:pt x="167297" y="203301"/>
                </a:lnTo>
                <a:lnTo>
                  <a:pt x="0" y="203301"/>
                </a:lnTo>
                <a:lnTo>
                  <a:pt x="0" y="82537"/>
                </a:lnTo>
                <a:lnTo>
                  <a:pt x="83642" y="0"/>
                </a:lnTo>
                <a:lnTo>
                  <a:pt x="167297" y="82537"/>
                </a:lnTo>
                <a:close/>
              </a:path>
            </a:pathLst>
          </a:custGeom>
          <a:ln w="12700">
            <a:solidFill>
              <a:srgbClr val="B2B2B2"/>
            </a:solidFill>
          </a:ln>
        </p:spPr>
        <p:txBody>
          <a:bodyPr wrap="square" lIns="0" tIns="0" rIns="0" bIns="0" rtlCol="0"/>
          <a:lstStyle/>
          <a:p>
            <a:endParaRPr sz="1697"/>
          </a:p>
        </p:txBody>
      </p:sp>
      <p:sp>
        <p:nvSpPr>
          <p:cNvPr id="18" name="object 18"/>
          <p:cNvSpPr/>
          <p:nvPr/>
        </p:nvSpPr>
        <p:spPr>
          <a:xfrm>
            <a:off x="8900290" y="459197"/>
            <a:ext cx="123952" cy="192215"/>
          </a:xfrm>
          <a:custGeom>
            <a:avLst/>
            <a:gdLst/>
            <a:ahLst/>
            <a:cxnLst/>
            <a:rect l="l" t="t" r="r" b="b"/>
            <a:pathLst>
              <a:path w="131445" h="203834">
                <a:moveTo>
                  <a:pt x="131305" y="0"/>
                </a:moveTo>
                <a:lnTo>
                  <a:pt x="0" y="101650"/>
                </a:lnTo>
                <a:lnTo>
                  <a:pt x="131305" y="203301"/>
                </a:lnTo>
              </a:path>
            </a:pathLst>
          </a:custGeom>
          <a:ln w="12700">
            <a:solidFill>
              <a:srgbClr val="B2B2B2"/>
            </a:solidFill>
          </a:ln>
        </p:spPr>
        <p:txBody>
          <a:bodyPr wrap="square" lIns="0" tIns="0" rIns="0" bIns="0" rtlCol="0"/>
          <a:lstStyle/>
          <a:p>
            <a:endParaRPr sz="1697"/>
          </a:p>
        </p:txBody>
      </p:sp>
      <p:sp>
        <p:nvSpPr>
          <p:cNvPr id="19" name="object 19"/>
          <p:cNvSpPr/>
          <p:nvPr/>
        </p:nvSpPr>
        <p:spPr>
          <a:xfrm>
            <a:off x="9511358" y="459196"/>
            <a:ext cx="123952" cy="192215"/>
          </a:xfrm>
          <a:custGeom>
            <a:avLst/>
            <a:gdLst/>
            <a:ahLst/>
            <a:cxnLst/>
            <a:rect l="l" t="t" r="r" b="b"/>
            <a:pathLst>
              <a:path w="131445" h="203834">
                <a:moveTo>
                  <a:pt x="0" y="203301"/>
                </a:moveTo>
                <a:lnTo>
                  <a:pt x="131305" y="101650"/>
                </a:lnTo>
                <a:lnTo>
                  <a:pt x="0" y="0"/>
                </a:lnTo>
              </a:path>
            </a:pathLst>
          </a:custGeom>
          <a:ln w="12700">
            <a:solidFill>
              <a:srgbClr val="B2B2B2"/>
            </a:solidFill>
          </a:ln>
        </p:spPr>
        <p:txBody>
          <a:bodyPr wrap="square" lIns="0" tIns="0" rIns="0" bIns="0" rtlCol="0"/>
          <a:lstStyle/>
          <a:p>
            <a:endParaRPr sz="1697"/>
          </a:p>
        </p:txBody>
      </p:sp>
      <p:sp>
        <p:nvSpPr>
          <p:cNvPr id="20" name="object 20"/>
          <p:cNvSpPr txBox="1">
            <a:spLocks noGrp="1"/>
          </p:cNvSpPr>
          <p:nvPr>
            <p:ph type="ftr" sz="quarter" idx="5"/>
          </p:nvPr>
        </p:nvSpPr>
        <p:spPr>
          <a:xfrm>
            <a:off x="8192603" y="6929016"/>
            <a:ext cx="766250" cy="268463"/>
          </a:xfrm>
          <a:prstGeom prst="rect">
            <a:avLst/>
          </a:prstGeom>
        </p:spPr>
        <p:txBody>
          <a:bodyPr vert="horz" wrap="square" lIns="0" tIns="7186" rIns="0" bIns="0" rtlCol="0">
            <a:spAutoFit/>
          </a:bodyPr>
          <a:lstStyle/>
          <a:p>
            <a:pPr marL="11976">
              <a:spcBef>
                <a:spcPts val="57"/>
              </a:spcBef>
            </a:pPr>
            <a:r>
              <a:rPr spc="42" dirty="0"/>
              <a:t>Pulse </a:t>
            </a:r>
            <a:r>
              <a:rPr spc="24" dirty="0"/>
              <a:t>of</a:t>
            </a:r>
            <a:r>
              <a:rPr spc="-28" dirty="0"/>
              <a:t> </a:t>
            </a:r>
            <a:r>
              <a:rPr spc="28" dirty="0"/>
              <a:t>banking</a:t>
            </a:r>
          </a:p>
        </p:txBody>
      </p:sp>
      <p:sp>
        <p:nvSpPr>
          <p:cNvPr id="21" name="object 21"/>
          <p:cNvSpPr txBox="1">
            <a:spLocks noGrp="1"/>
          </p:cNvSpPr>
          <p:nvPr>
            <p:ph type="sldNum" sz="quarter" idx="7"/>
          </p:nvPr>
        </p:nvSpPr>
        <p:spPr>
          <a:xfrm>
            <a:off x="9121690" y="6920185"/>
            <a:ext cx="181256" cy="138464"/>
          </a:xfrm>
          <a:prstGeom prst="rect">
            <a:avLst/>
          </a:prstGeom>
        </p:spPr>
        <p:txBody>
          <a:bodyPr vert="horz" wrap="square" lIns="0" tIns="7784" rIns="0" bIns="0" rtlCol="0">
            <a:spAutoFit/>
          </a:bodyPr>
          <a:lstStyle/>
          <a:p>
            <a:pPr marL="35928">
              <a:spcBef>
                <a:spcPts val="61"/>
              </a:spcBef>
            </a:pPr>
            <a:fld id="{81D60167-4931-47E6-BA6A-407CBD079E47}" type="slidenum">
              <a:rPr spc="38" dirty="0"/>
              <a:pPr marL="35928">
                <a:spcBef>
                  <a:spcPts val="61"/>
                </a:spcBef>
              </a:pPr>
              <a:t>12</a:t>
            </a:fld>
            <a:endParaRPr spc="38" dirty="0"/>
          </a:p>
        </p:txBody>
      </p:sp>
      <p:sp>
        <p:nvSpPr>
          <p:cNvPr id="5" name="object 2">
            <a:extLst>
              <a:ext uri="{FF2B5EF4-FFF2-40B4-BE49-F238E27FC236}">
                <a16:creationId xmlns:a16="http://schemas.microsoft.com/office/drawing/2014/main" id="{D9B4C01F-AE4B-1D19-AB99-A31868C78A35}"/>
              </a:ext>
            </a:extLst>
          </p:cNvPr>
          <p:cNvSpPr/>
          <p:nvPr/>
        </p:nvSpPr>
        <p:spPr>
          <a:xfrm>
            <a:off x="433166" y="4733072"/>
            <a:ext cx="7770400" cy="1922595"/>
          </a:xfrm>
          <a:prstGeom prst="rect">
            <a:avLst/>
          </a:prstGeom>
          <a:blipFill>
            <a:blip r:embed="rId2" cstate="print"/>
            <a:stretch>
              <a:fillRect/>
            </a:stretch>
          </a:blipFill>
        </p:spPr>
        <p:txBody>
          <a:bodyPr wrap="square" lIns="0" tIns="0" rIns="0" bIns="0" rtlCol="0"/>
          <a:lstStyle/>
          <a:p>
            <a:endParaRPr sz="1697"/>
          </a:p>
        </p:txBody>
      </p:sp>
    </p:spTree>
    <p:extLst>
      <p:ext uri="{BB962C8B-B14F-4D97-AF65-F5344CB8AC3E}">
        <p14:creationId xmlns:p14="http://schemas.microsoft.com/office/powerpoint/2010/main" val="3212723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160055" y="1671717"/>
            <a:ext cx="4922427" cy="5771115"/>
          </a:xfrm>
          <a:prstGeom prst="rect">
            <a:avLst/>
          </a:prstGeom>
          <a:blipFill>
            <a:blip r:embed="rId2" cstate="print"/>
            <a:stretch>
              <a:fillRect/>
            </a:stretch>
          </a:blipFill>
        </p:spPr>
        <p:txBody>
          <a:bodyPr wrap="square" lIns="0" tIns="0" rIns="0" bIns="0" rtlCol="0"/>
          <a:lstStyle/>
          <a:p>
            <a:endParaRPr sz="1697"/>
          </a:p>
        </p:txBody>
      </p:sp>
      <p:sp>
        <p:nvSpPr>
          <p:cNvPr id="4" name="object 4"/>
          <p:cNvSpPr/>
          <p:nvPr/>
        </p:nvSpPr>
        <p:spPr>
          <a:xfrm>
            <a:off x="4028466" y="1301900"/>
            <a:ext cx="2826937" cy="3989209"/>
          </a:xfrm>
          <a:custGeom>
            <a:avLst/>
            <a:gdLst/>
            <a:ahLst/>
            <a:cxnLst/>
            <a:rect l="l" t="t" r="r" b="b"/>
            <a:pathLst>
              <a:path w="2997834" h="4230370">
                <a:moveTo>
                  <a:pt x="0" y="4230001"/>
                </a:moveTo>
                <a:lnTo>
                  <a:pt x="2997568" y="4230001"/>
                </a:lnTo>
                <a:lnTo>
                  <a:pt x="2997568" y="0"/>
                </a:lnTo>
                <a:lnTo>
                  <a:pt x="0" y="0"/>
                </a:lnTo>
                <a:lnTo>
                  <a:pt x="0" y="4230001"/>
                </a:lnTo>
                <a:close/>
              </a:path>
            </a:pathLst>
          </a:custGeom>
          <a:solidFill>
            <a:srgbClr val="FFFFFF"/>
          </a:solidFill>
        </p:spPr>
        <p:txBody>
          <a:bodyPr wrap="square" lIns="0" tIns="0" rIns="0" bIns="0" rtlCol="0"/>
          <a:lstStyle/>
          <a:p>
            <a:endParaRPr sz="1697"/>
          </a:p>
        </p:txBody>
      </p:sp>
      <p:sp>
        <p:nvSpPr>
          <p:cNvPr id="5" name="object 5"/>
          <p:cNvSpPr txBox="1"/>
          <p:nvPr/>
        </p:nvSpPr>
        <p:spPr>
          <a:xfrm>
            <a:off x="443113" y="1697600"/>
            <a:ext cx="5829651" cy="3624620"/>
          </a:xfrm>
          <a:prstGeom prst="rect">
            <a:avLst/>
          </a:prstGeom>
        </p:spPr>
        <p:txBody>
          <a:bodyPr vert="horz" wrap="square" lIns="0" tIns="11976" rIns="0" bIns="0" rtlCol="0">
            <a:spAutoFit/>
          </a:bodyPr>
          <a:lstStyle/>
          <a:p>
            <a:pPr marL="173653" marR="4790" indent="-161677">
              <a:spcBef>
                <a:spcPts val="94"/>
              </a:spcBef>
              <a:buFontTx/>
              <a:buChar char="-"/>
            </a:pPr>
            <a:r>
              <a:rPr lang="fr-FR" sz="1132" spc="71" dirty="0">
                <a:solidFill>
                  <a:srgbClr val="333333"/>
                </a:solidFill>
                <a:latin typeface="Calibri"/>
                <a:cs typeface="Calibri"/>
              </a:rPr>
              <a:t>Publication par les établissements d’informations relatives aux activités liées au gaz fossile et à l’énergie nucléaire.</a:t>
            </a:r>
            <a:br>
              <a:rPr lang="fr-FR" sz="1132" spc="71" dirty="0">
                <a:solidFill>
                  <a:srgbClr val="333333"/>
                </a:solidFill>
                <a:latin typeface="Calibri"/>
                <a:cs typeface="Calibri"/>
              </a:rPr>
            </a:br>
            <a:r>
              <a:rPr lang="fr-FR" sz="1132" spc="71" dirty="0">
                <a:solidFill>
                  <a:srgbClr val="333333"/>
                </a:solidFill>
                <a:latin typeface="Calibri"/>
                <a:cs typeface="Calibri"/>
                <a:sym typeface="Wingdings" panose="05000000000000000000" pitchFamily="2" charset="2"/>
              </a:rPr>
              <a:t> E</a:t>
            </a:r>
            <a:r>
              <a:rPr lang="fr-FR" sz="1132" spc="71" dirty="0">
                <a:solidFill>
                  <a:srgbClr val="333333"/>
                </a:solidFill>
                <a:latin typeface="Calibri"/>
                <a:cs typeface="Calibri"/>
              </a:rPr>
              <a:t>ntrée en vigueur du règlement délégué 2022/1214 de la Commission Européenne.</a:t>
            </a:r>
          </a:p>
          <a:p>
            <a:pPr marL="11976" marR="4790">
              <a:spcBef>
                <a:spcPts val="94"/>
              </a:spcBef>
            </a:pPr>
            <a:endParaRPr lang="fr-FR" sz="1132" spc="71" dirty="0">
              <a:solidFill>
                <a:srgbClr val="333333"/>
              </a:solidFill>
              <a:latin typeface="Calibri"/>
              <a:cs typeface="Calibri"/>
            </a:endParaRPr>
          </a:p>
          <a:p>
            <a:pPr marL="11976" marR="4790">
              <a:spcBef>
                <a:spcPts val="94"/>
              </a:spcBef>
            </a:pPr>
            <a:endParaRPr lang="fr-FR" sz="1132" spc="71" dirty="0">
              <a:solidFill>
                <a:srgbClr val="333333"/>
              </a:solidFill>
              <a:latin typeface="Calibri"/>
              <a:cs typeface="Calibri"/>
            </a:endParaRPr>
          </a:p>
          <a:p>
            <a:pPr marL="173653" marR="4790" indent="-161677">
              <a:spcBef>
                <a:spcPts val="94"/>
              </a:spcBef>
              <a:buFontTx/>
              <a:buChar char="-"/>
            </a:pPr>
            <a:r>
              <a:rPr lang="fr-FR" sz="1132" spc="71" dirty="0">
                <a:solidFill>
                  <a:srgbClr val="333333"/>
                </a:solidFill>
                <a:latin typeface="Calibri"/>
                <a:cs typeface="Calibri"/>
              </a:rPr>
              <a:t>Déclaration par tous les établissements de leurs investissements dans les activités de production d’électricité et de chaleur à partir de gaz naturel et nucléaire identifiées comme des activités transitoires contribuant aux objectifs de la Taxonomie de l’UE en matière d’atténuation et d’adaptation au changement climatique. </a:t>
            </a:r>
            <a:br>
              <a:rPr lang="fr-FR" sz="1132" spc="71" dirty="0">
                <a:solidFill>
                  <a:srgbClr val="333333"/>
                </a:solidFill>
                <a:latin typeface="Calibri"/>
                <a:cs typeface="Calibri"/>
              </a:rPr>
            </a:br>
            <a:r>
              <a:rPr lang="fr-FR" sz="1132" spc="71" dirty="0">
                <a:solidFill>
                  <a:srgbClr val="333333"/>
                </a:solidFill>
                <a:latin typeface="Calibri"/>
                <a:cs typeface="Calibri"/>
                <a:sym typeface="Wingdings" panose="05000000000000000000" pitchFamily="2" charset="2"/>
              </a:rPr>
              <a:t> Tableaux </a:t>
            </a:r>
            <a:r>
              <a:rPr lang="fr-FR" sz="1132" spc="71" dirty="0" err="1">
                <a:solidFill>
                  <a:srgbClr val="333333"/>
                </a:solidFill>
                <a:latin typeface="Calibri"/>
                <a:cs typeface="Calibri"/>
                <a:sym typeface="Wingdings" panose="05000000000000000000" pitchFamily="2" charset="2"/>
              </a:rPr>
              <a:t>pré-formatés</a:t>
            </a:r>
            <a:r>
              <a:rPr lang="fr-FR" sz="1132" spc="71" dirty="0">
                <a:solidFill>
                  <a:srgbClr val="333333"/>
                </a:solidFill>
                <a:latin typeface="Calibri"/>
                <a:cs typeface="Calibri"/>
                <a:sym typeface="Wingdings" panose="05000000000000000000" pitchFamily="2" charset="2"/>
              </a:rPr>
              <a:t>.</a:t>
            </a:r>
            <a:endParaRPr lang="fr-FR" sz="1132" spc="71" dirty="0">
              <a:solidFill>
                <a:srgbClr val="333333"/>
              </a:solidFill>
              <a:latin typeface="Calibri"/>
              <a:cs typeface="Calibri"/>
            </a:endParaRPr>
          </a:p>
          <a:p>
            <a:pPr marL="11976" marR="4790">
              <a:spcBef>
                <a:spcPts val="94"/>
              </a:spcBef>
            </a:pPr>
            <a:endParaRPr lang="fr-FR" sz="1132" spc="71" dirty="0">
              <a:solidFill>
                <a:srgbClr val="333333"/>
              </a:solidFill>
              <a:latin typeface="Calibri"/>
              <a:cs typeface="Calibri"/>
            </a:endParaRPr>
          </a:p>
          <a:p>
            <a:pPr marL="11976" marR="4790">
              <a:spcBef>
                <a:spcPts val="94"/>
              </a:spcBef>
            </a:pPr>
            <a:endParaRPr lang="fr-FR" sz="1132" spc="71" dirty="0">
              <a:solidFill>
                <a:srgbClr val="333333"/>
              </a:solidFill>
              <a:latin typeface="Calibri"/>
              <a:cs typeface="Calibri"/>
            </a:endParaRPr>
          </a:p>
          <a:p>
            <a:pPr marL="173653" marR="4790" indent="-161677">
              <a:spcBef>
                <a:spcPts val="94"/>
              </a:spcBef>
              <a:buFontTx/>
              <a:buChar char="-"/>
            </a:pPr>
            <a:r>
              <a:rPr lang="fr-FR" sz="1132" spc="71" dirty="0">
                <a:solidFill>
                  <a:srgbClr val="333333"/>
                </a:solidFill>
                <a:latin typeface="Calibri"/>
                <a:cs typeface="Calibri"/>
              </a:rPr>
              <a:t>Données très homogènes entre banques avec :</a:t>
            </a:r>
          </a:p>
          <a:p>
            <a:pPr marL="173653" marR="4790" indent="-161677">
              <a:spcBef>
                <a:spcPts val="94"/>
              </a:spcBef>
              <a:buFontTx/>
              <a:buChar char="-"/>
            </a:pPr>
            <a:endParaRPr lang="fr-FR" sz="1132" spc="71" dirty="0">
              <a:solidFill>
                <a:srgbClr val="333333"/>
              </a:solidFill>
              <a:latin typeface="Calibri"/>
              <a:cs typeface="Calibri"/>
            </a:endParaRPr>
          </a:p>
          <a:p>
            <a:pPr marL="604793" marR="4790" lvl="1" indent="-161677">
              <a:spcBef>
                <a:spcPts val="94"/>
              </a:spcBef>
              <a:buFont typeface="Arial" panose="020B0604020202020204" pitchFamily="34" charset="0"/>
              <a:buChar char="•"/>
            </a:pPr>
            <a:r>
              <a:rPr lang="fr-FR" sz="1132" spc="71" dirty="0">
                <a:solidFill>
                  <a:srgbClr val="333333"/>
                </a:solidFill>
                <a:latin typeface="Calibri"/>
                <a:cs typeface="Calibri"/>
              </a:rPr>
              <a:t>Ratio moyen sur la base du chiffre d’affaires (CA)  = à 0,02% </a:t>
            </a:r>
          </a:p>
          <a:p>
            <a:pPr marL="604793" marR="4790" lvl="1" indent="-161677">
              <a:spcBef>
                <a:spcPts val="94"/>
              </a:spcBef>
              <a:buFont typeface="Arial" panose="020B0604020202020204" pitchFamily="34" charset="0"/>
              <a:buChar char="•"/>
            </a:pPr>
            <a:r>
              <a:rPr lang="fr-FR" sz="1132" spc="71" dirty="0">
                <a:solidFill>
                  <a:srgbClr val="333333"/>
                </a:solidFill>
                <a:latin typeface="Calibri"/>
                <a:cs typeface="Calibri"/>
              </a:rPr>
              <a:t>Ratio moyen sur la base des dépenses d’investissement des contreparties (Capex) = 0,03%.</a:t>
            </a:r>
          </a:p>
          <a:p>
            <a:pPr marL="11976" marR="4790">
              <a:spcBef>
                <a:spcPts val="94"/>
              </a:spcBef>
            </a:pPr>
            <a:endParaRPr lang="fr-FR" sz="1132" spc="71" dirty="0">
              <a:solidFill>
                <a:srgbClr val="333333"/>
              </a:solidFill>
              <a:latin typeface="Calibri"/>
              <a:cs typeface="Calibri"/>
            </a:endParaRPr>
          </a:p>
        </p:txBody>
      </p:sp>
      <p:sp>
        <p:nvSpPr>
          <p:cNvPr id="13" name="object 13"/>
          <p:cNvSpPr/>
          <p:nvPr/>
        </p:nvSpPr>
        <p:spPr>
          <a:xfrm>
            <a:off x="9647147" y="6903279"/>
            <a:ext cx="0" cy="204191"/>
          </a:xfrm>
          <a:custGeom>
            <a:avLst/>
            <a:gdLst/>
            <a:ahLst/>
            <a:cxnLst/>
            <a:rect l="l" t="t" r="r" b="b"/>
            <a:pathLst>
              <a:path h="216534">
                <a:moveTo>
                  <a:pt x="0" y="0"/>
                </a:moveTo>
                <a:lnTo>
                  <a:pt x="0" y="216001"/>
                </a:lnTo>
              </a:path>
            </a:pathLst>
          </a:custGeom>
          <a:ln w="12700">
            <a:solidFill>
              <a:srgbClr val="00338D"/>
            </a:solidFill>
          </a:ln>
        </p:spPr>
        <p:txBody>
          <a:bodyPr wrap="square" lIns="0" tIns="0" rIns="0" bIns="0" rtlCol="0"/>
          <a:lstStyle/>
          <a:p>
            <a:endParaRPr sz="1697"/>
          </a:p>
        </p:txBody>
      </p:sp>
      <p:sp>
        <p:nvSpPr>
          <p:cNvPr id="14" name="object 14"/>
          <p:cNvSpPr/>
          <p:nvPr/>
        </p:nvSpPr>
        <p:spPr>
          <a:xfrm>
            <a:off x="8900290" y="459197"/>
            <a:ext cx="123952" cy="192215"/>
          </a:xfrm>
          <a:custGeom>
            <a:avLst/>
            <a:gdLst/>
            <a:ahLst/>
            <a:cxnLst/>
            <a:rect l="l" t="t" r="r" b="b"/>
            <a:pathLst>
              <a:path w="131445" h="203834">
                <a:moveTo>
                  <a:pt x="131305" y="0"/>
                </a:moveTo>
                <a:lnTo>
                  <a:pt x="0" y="101650"/>
                </a:lnTo>
                <a:lnTo>
                  <a:pt x="131305" y="203301"/>
                </a:lnTo>
              </a:path>
            </a:pathLst>
          </a:custGeom>
          <a:ln w="12700">
            <a:solidFill>
              <a:srgbClr val="B2B2B2"/>
            </a:solidFill>
          </a:ln>
        </p:spPr>
        <p:txBody>
          <a:bodyPr wrap="square" lIns="0" tIns="0" rIns="0" bIns="0" rtlCol="0"/>
          <a:lstStyle/>
          <a:p>
            <a:endParaRPr sz="1697"/>
          </a:p>
        </p:txBody>
      </p:sp>
      <p:sp>
        <p:nvSpPr>
          <p:cNvPr id="15" name="object 15"/>
          <p:cNvSpPr/>
          <p:nvPr/>
        </p:nvSpPr>
        <p:spPr>
          <a:xfrm>
            <a:off x="9511358" y="459196"/>
            <a:ext cx="123952" cy="192215"/>
          </a:xfrm>
          <a:custGeom>
            <a:avLst/>
            <a:gdLst/>
            <a:ahLst/>
            <a:cxnLst/>
            <a:rect l="l" t="t" r="r" b="b"/>
            <a:pathLst>
              <a:path w="131445" h="203834">
                <a:moveTo>
                  <a:pt x="0" y="203301"/>
                </a:moveTo>
                <a:lnTo>
                  <a:pt x="131305" y="101650"/>
                </a:lnTo>
                <a:lnTo>
                  <a:pt x="0" y="0"/>
                </a:lnTo>
              </a:path>
            </a:pathLst>
          </a:custGeom>
          <a:ln w="12700">
            <a:solidFill>
              <a:srgbClr val="B2B2B2"/>
            </a:solidFill>
          </a:ln>
        </p:spPr>
        <p:txBody>
          <a:bodyPr wrap="square" lIns="0" tIns="0" rIns="0" bIns="0" rtlCol="0"/>
          <a:lstStyle/>
          <a:p>
            <a:endParaRPr sz="1697"/>
          </a:p>
        </p:txBody>
      </p:sp>
      <p:sp>
        <p:nvSpPr>
          <p:cNvPr id="16" name="object 16"/>
          <p:cNvSpPr/>
          <p:nvPr/>
        </p:nvSpPr>
        <p:spPr>
          <a:xfrm>
            <a:off x="9188859" y="459195"/>
            <a:ext cx="158083" cy="192215"/>
          </a:xfrm>
          <a:custGeom>
            <a:avLst/>
            <a:gdLst/>
            <a:ahLst/>
            <a:cxnLst/>
            <a:rect l="l" t="t" r="r" b="b"/>
            <a:pathLst>
              <a:path w="167640" h="203834">
                <a:moveTo>
                  <a:pt x="167297" y="82537"/>
                </a:moveTo>
                <a:lnTo>
                  <a:pt x="167297" y="203301"/>
                </a:lnTo>
                <a:lnTo>
                  <a:pt x="0" y="203301"/>
                </a:lnTo>
                <a:lnTo>
                  <a:pt x="0" y="82537"/>
                </a:lnTo>
                <a:lnTo>
                  <a:pt x="83642" y="0"/>
                </a:lnTo>
                <a:lnTo>
                  <a:pt x="167297" y="82537"/>
                </a:lnTo>
                <a:close/>
              </a:path>
            </a:pathLst>
          </a:custGeom>
          <a:ln w="12700">
            <a:solidFill>
              <a:srgbClr val="B2B2B2"/>
            </a:solidFill>
          </a:ln>
        </p:spPr>
        <p:txBody>
          <a:bodyPr wrap="square" lIns="0" tIns="0" rIns="0" bIns="0" rtlCol="0"/>
          <a:lstStyle/>
          <a:p>
            <a:endParaRPr sz="1697"/>
          </a:p>
        </p:txBody>
      </p:sp>
      <p:sp>
        <p:nvSpPr>
          <p:cNvPr id="17" name="object 17"/>
          <p:cNvSpPr txBox="1">
            <a:spLocks noGrp="1"/>
          </p:cNvSpPr>
          <p:nvPr>
            <p:ph type="ftr" sz="quarter" idx="5"/>
          </p:nvPr>
        </p:nvSpPr>
        <p:spPr>
          <a:xfrm>
            <a:off x="8192603" y="6929016"/>
            <a:ext cx="766250" cy="268463"/>
          </a:xfrm>
          <a:prstGeom prst="rect">
            <a:avLst/>
          </a:prstGeom>
        </p:spPr>
        <p:txBody>
          <a:bodyPr vert="horz" wrap="square" lIns="0" tIns="7186" rIns="0" bIns="0" rtlCol="0">
            <a:spAutoFit/>
          </a:bodyPr>
          <a:lstStyle/>
          <a:p>
            <a:pPr marL="11976">
              <a:spcBef>
                <a:spcPts val="57"/>
              </a:spcBef>
            </a:pPr>
            <a:r>
              <a:rPr spc="42" dirty="0"/>
              <a:t>Pulse </a:t>
            </a:r>
            <a:r>
              <a:rPr spc="24" dirty="0"/>
              <a:t>of</a:t>
            </a:r>
            <a:r>
              <a:rPr spc="-28" dirty="0"/>
              <a:t> </a:t>
            </a:r>
            <a:r>
              <a:rPr spc="28" dirty="0"/>
              <a:t>banking</a:t>
            </a:r>
          </a:p>
        </p:txBody>
      </p:sp>
      <p:sp>
        <p:nvSpPr>
          <p:cNvPr id="18" name="object 18"/>
          <p:cNvSpPr txBox="1">
            <a:spLocks noGrp="1"/>
          </p:cNvSpPr>
          <p:nvPr>
            <p:ph type="sldNum" sz="quarter" idx="7"/>
          </p:nvPr>
        </p:nvSpPr>
        <p:spPr>
          <a:xfrm>
            <a:off x="9121690" y="6920185"/>
            <a:ext cx="181256" cy="138464"/>
          </a:xfrm>
          <a:prstGeom prst="rect">
            <a:avLst/>
          </a:prstGeom>
        </p:spPr>
        <p:txBody>
          <a:bodyPr vert="horz" wrap="square" lIns="0" tIns="7784" rIns="0" bIns="0" rtlCol="0">
            <a:spAutoFit/>
          </a:bodyPr>
          <a:lstStyle/>
          <a:p>
            <a:pPr marL="35928">
              <a:spcBef>
                <a:spcPts val="61"/>
              </a:spcBef>
            </a:pPr>
            <a:fld id="{81D60167-4931-47E6-BA6A-407CBD079E47}" type="slidenum">
              <a:rPr spc="38" dirty="0"/>
              <a:pPr marL="35928">
                <a:spcBef>
                  <a:spcPts val="61"/>
                </a:spcBef>
              </a:pPr>
              <a:t>13</a:t>
            </a:fld>
            <a:endParaRPr spc="38" dirty="0"/>
          </a:p>
        </p:txBody>
      </p:sp>
      <p:sp>
        <p:nvSpPr>
          <p:cNvPr id="20" name="object 3">
            <a:extLst>
              <a:ext uri="{FF2B5EF4-FFF2-40B4-BE49-F238E27FC236}">
                <a16:creationId xmlns:a16="http://schemas.microsoft.com/office/drawing/2014/main" id="{394CF43D-DCE8-7147-D3FF-410AAD378C6B}"/>
              </a:ext>
            </a:extLst>
          </p:cNvPr>
          <p:cNvSpPr txBox="1">
            <a:spLocks/>
          </p:cNvSpPr>
          <p:nvPr/>
        </p:nvSpPr>
        <p:spPr>
          <a:xfrm>
            <a:off x="290127" y="582407"/>
            <a:ext cx="5185612" cy="403867"/>
          </a:xfrm>
          <a:prstGeom prst="rect">
            <a:avLst/>
          </a:prstGeom>
        </p:spPr>
        <p:txBody>
          <a:bodyPr vert="horz" wrap="square" lIns="0" tIns="11976" rIns="0" bIns="0" rtlCol="0">
            <a:spAutoFit/>
          </a:bodyPr>
          <a:lstStyle>
            <a:lvl1pPr>
              <a:defRPr>
                <a:latin typeface="+mj-lt"/>
                <a:ea typeface="+mj-ea"/>
                <a:cs typeface="+mj-cs"/>
              </a:defRPr>
            </a:lvl1pPr>
          </a:lstStyle>
          <a:p>
            <a:pPr marL="11976">
              <a:spcBef>
                <a:spcPts val="94"/>
              </a:spcBef>
            </a:pPr>
            <a:r>
              <a:rPr lang="fr-FR" sz="2546" b="1" spc="-14" dirty="0">
                <a:solidFill>
                  <a:srgbClr val="00338D"/>
                </a:solidFill>
                <a:latin typeface="KPMG Bold"/>
              </a:rPr>
              <a:t>Financement du gaz et du nucléaire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15568"/>
            <a:ext cx="10082483" cy="7129019"/>
          </a:xfrm>
          <a:prstGeom prst="rect">
            <a:avLst/>
          </a:prstGeom>
          <a:blipFill>
            <a:blip r:embed="rId2" cstate="print"/>
            <a:stretch>
              <a:fillRect/>
            </a:stretch>
          </a:blipFill>
        </p:spPr>
        <p:txBody>
          <a:bodyPr wrap="square" lIns="0" tIns="0" rIns="0" bIns="0" rtlCol="0"/>
          <a:lstStyle/>
          <a:p>
            <a:endParaRPr sz="1697"/>
          </a:p>
        </p:txBody>
      </p:sp>
      <p:sp>
        <p:nvSpPr>
          <p:cNvPr id="3" name="object 3"/>
          <p:cNvSpPr txBox="1"/>
          <p:nvPr/>
        </p:nvSpPr>
        <p:spPr>
          <a:xfrm>
            <a:off x="429345" y="5993836"/>
            <a:ext cx="7161055" cy="924009"/>
          </a:xfrm>
          <a:prstGeom prst="rect">
            <a:avLst/>
          </a:prstGeom>
        </p:spPr>
        <p:txBody>
          <a:bodyPr vert="horz" wrap="square" lIns="0" tIns="11976" rIns="0" bIns="0" rtlCol="0">
            <a:spAutoFit/>
          </a:bodyPr>
          <a:lstStyle/>
          <a:p>
            <a:pPr marL="11976" marR="4790">
              <a:spcBef>
                <a:spcPts val="94"/>
              </a:spcBef>
            </a:pPr>
            <a:r>
              <a:rPr sz="566" spc="52" dirty="0">
                <a:solidFill>
                  <a:srgbClr val="FFFFFF"/>
                </a:solidFill>
                <a:latin typeface="Calibri"/>
                <a:cs typeface="Calibri"/>
              </a:rPr>
              <a:t>Les </a:t>
            </a:r>
            <a:r>
              <a:rPr sz="566" spc="14" dirty="0">
                <a:solidFill>
                  <a:srgbClr val="FFFFFF"/>
                </a:solidFill>
                <a:latin typeface="Calibri"/>
                <a:cs typeface="Calibri"/>
              </a:rPr>
              <a:t>informations </a:t>
            </a:r>
            <a:r>
              <a:rPr sz="566" spc="24" dirty="0">
                <a:solidFill>
                  <a:srgbClr val="FFFFFF"/>
                </a:solidFill>
                <a:latin typeface="Calibri"/>
                <a:cs typeface="Calibri"/>
              </a:rPr>
              <a:t>contenues dans </a:t>
            </a:r>
            <a:r>
              <a:rPr sz="566" spc="38" dirty="0">
                <a:solidFill>
                  <a:srgbClr val="FFFFFF"/>
                </a:solidFill>
                <a:latin typeface="Calibri"/>
                <a:cs typeface="Calibri"/>
              </a:rPr>
              <a:t>ce </a:t>
            </a:r>
            <a:r>
              <a:rPr sz="566" spc="24" dirty="0">
                <a:solidFill>
                  <a:srgbClr val="FFFFFF"/>
                </a:solidFill>
                <a:latin typeface="Calibri"/>
                <a:cs typeface="Calibri"/>
              </a:rPr>
              <a:t>document </a:t>
            </a:r>
            <a:r>
              <a:rPr sz="566" spc="19" dirty="0">
                <a:solidFill>
                  <a:srgbClr val="FFFFFF"/>
                </a:solidFill>
                <a:latin typeface="Calibri"/>
                <a:cs typeface="Calibri"/>
              </a:rPr>
              <a:t>sont </a:t>
            </a:r>
            <a:r>
              <a:rPr sz="566" spc="9" dirty="0">
                <a:solidFill>
                  <a:srgbClr val="FFFFFF"/>
                </a:solidFill>
                <a:latin typeface="Calibri"/>
                <a:cs typeface="Calibri"/>
              </a:rPr>
              <a:t>d’ordre </a:t>
            </a:r>
            <a:r>
              <a:rPr sz="566" spc="14" dirty="0">
                <a:solidFill>
                  <a:srgbClr val="FFFFFF"/>
                </a:solidFill>
                <a:latin typeface="Calibri"/>
                <a:cs typeface="Calibri"/>
              </a:rPr>
              <a:t>général et </a:t>
            </a:r>
            <a:r>
              <a:rPr sz="566" spc="24" dirty="0">
                <a:solidFill>
                  <a:srgbClr val="FFFFFF"/>
                </a:solidFill>
                <a:latin typeface="Calibri"/>
                <a:cs typeface="Calibri"/>
              </a:rPr>
              <a:t>ne </a:t>
            </a:r>
            <a:r>
              <a:rPr sz="566" spc="19" dirty="0">
                <a:solidFill>
                  <a:srgbClr val="FFFFFF"/>
                </a:solidFill>
                <a:latin typeface="Calibri"/>
                <a:cs typeface="Calibri"/>
              </a:rPr>
              <a:t>sont </a:t>
            </a:r>
            <a:r>
              <a:rPr sz="566" spc="28" dirty="0">
                <a:solidFill>
                  <a:srgbClr val="FFFFFF"/>
                </a:solidFill>
                <a:latin typeface="Calibri"/>
                <a:cs typeface="Calibri"/>
              </a:rPr>
              <a:t>pas </a:t>
            </a:r>
            <a:r>
              <a:rPr sz="566" spc="24" dirty="0">
                <a:solidFill>
                  <a:srgbClr val="FFFFFF"/>
                </a:solidFill>
                <a:latin typeface="Calibri"/>
                <a:cs typeface="Calibri"/>
              </a:rPr>
              <a:t>destinées </a:t>
            </a:r>
            <a:r>
              <a:rPr sz="566" spc="9" dirty="0">
                <a:solidFill>
                  <a:srgbClr val="FFFFFF"/>
                </a:solidFill>
                <a:latin typeface="Calibri"/>
                <a:cs typeface="Calibri"/>
              </a:rPr>
              <a:t>à </a:t>
            </a:r>
            <a:r>
              <a:rPr sz="566" dirty="0">
                <a:solidFill>
                  <a:srgbClr val="FFFFFF"/>
                </a:solidFill>
                <a:latin typeface="Calibri"/>
                <a:cs typeface="Calibri"/>
              </a:rPr>
              <a:t>traiter </a:t>
            </a:r>
            <a:r>
              <a:rPr sz="566" spc="28" dirty="0">
                <a:solidFill>
                  <a:srgbClr val="FFFFFF"/>
                </a:solidFill>
                <a:latin typeface="Calibri"/>
                <a:cs typeface="Calibri"/>
              </a:rPr>
              <a:t>les </a:t>
            </a:r>
            <a:r>
              <a:rPr sz="566" spc="9" dirty="0">
                <a:solidFill>
                  <a:srgbClr val="FFFFFF"/>
                </a:solidFill>
                <a:latin typeface="Calibri"/>
                <a:cs typeface="Calibri"/>
              </a:rPr>
              <a:t>particularités </a:t>
            </a:r>
            <a:r>
              <a:rPr sz="566" spc="19" dirty="0">
                <a:solidFill>
                  <a:srgbClr val="FFFFFF"/>
                </a:solidFill>
                <a:latin typeface="Calibri"/>
                <a:cs typeface="Calibri"/>
              </a:rPr>
              <a:t>d’une personne </a:t>
            </a:r>
            <a:r>
              <a:rPr sz="566" spc="14" dirty="0">
                <a:solidFill>
                  <a:srgbClr val="FFFFFF"/>
                </a:solidFill>
                <a:latin typeface="Calibri"/>
                <a:cs typeface="Calibri"/>
              </a:rPr>
              <a:t>ou </a:t>
            </a:r>
            <a:r>
              <a:rPr sz="566" spc="19" dirty="0">
                <a:solidFill>
                  <a:srgbClr val="FFFFFF"/>
                </a:solidFill>
                <a:latin typeface="Calibri"/>
                <a:cs typeface="Calibri"/>
              </a:rPr>
              <a:t>d’une </a:t>
            </a:r>
            <a:r>
              <a:rPr sz="566" spc="9" dirty="0">
                <a:solidFill>
                  <a:srgbClr val="FFFFFF"/>
                </a:solidFill>
                <a:latin typeface="Calibri"/>
                <a:cs typeface="Calibri"/>
              </a:rPr>
              <a:t>entité. </a:t>
            </a:r>
            <a:r>
              <a:rPr sz="566" spc="28" dirty="0">
                <a:solidFill>
                  <a:srgbClr val="FFFFFF"/>
                </a:solidFill>
                <a:latin typeface="Calibri"/>
                <a:cs typeface="Calibri"/>
              </a:rPr>
              <a:t>Bien </a:t>
            </a:r>
            <a:r>
              <a:rPr sz="566" spc="19" dirty="0">
                <a:solidFill>
                  <a:srgbClr val="FFFFFF"/>
                </a:solidFill>
                <a:latin typeface="Calibri"/>
                <a:cs typeface="Calibri"/>
              </a:rPr>
              <a:t>que </a:t>
            </a:r>
            <a:r>
              <a:rPr sz="566" spc="24" dirty="0">
                <a:solidFill>
                  <a:srgbClr val="FFFFFF"/>
                </a:solidFill>
                <a:latin typeface="Calibri"/>
                <a:cs typeface="Calibri"/>
              </a:rPr>
              <a:t>nous </a:t>
            </a:r>
            <a:r>
              <a:rPr sz="566" spc="28" dirty="0">
                <a:solidFill>
                  <a:srgbClr val="FFFFFF"/>
                </a:solidFill>
                <a:latin typeface="Calibri"/>
                <a:cs typeface="Calibri"/>
              </a:rPr>
              <a:t>fassions </a:t>
            </a:r>
            <a:r>
              <a:rPr sz="566" spc="5" dirty="0">
                <a:solidFill>
                  <a:srgbClr val="FFFFFF"/>
                </a:solidFill>
                <a:latin typeface="Calibri"/>
                <a:cs typeface="Calibri"/>
              </a:rPr>
              <a:t>tout </a:t>
            </a:r>
            <a:r>
              <a:rPr sz="566" spc="9" dirty="0">
                <a:solidFill>
                  <a:srgbClr val="FFFFFF"/>
                </a:solidFill>
                <a:latin typeface="Calibri"/>
                <a:cs typeface="Calibri"/>
              </a:rPr>
              <a:t>notre </a:t>
            </a:r>
            <a:r>
              <a:rPr sz="566" spc="24" dirty="0">
                <a:solidFill>
                  <a:srgbClr val="FFFFFF"/>
                </a:solidFill>
                <a:latin typeface="Calibri"/>
                <a:cs typeface="Calibri"/>
              </a:rPr>
              <a:t>possible </a:t>
            </a:r>
            <a:r>
              <a:rPr sz="566" spc="9" dirty="0">
                <a:solidFill>
                  <a:srgbClr val="FFFFFF"/>
                </a:solidFill>
                <a:latin typeface="Calibri"/>
                <a:cs typeface="Calibri"/>
              </a:rPr>
              <a:t>pour </a:t>
            </a:r>
            <a:r>
              <a:rPr sz="566" dirty="0">
                <a:solidFill>
                  <a:srgbClr val="FFFFFF"/>
                </a:solidFill>
                <a:latin typeface="Calibri"/>
                <a:cs typeface="Calibri"/>
              </a:rPr>
              <a:t>fournir </a:t>
            </a:r>
            <a:r>
              <a:rPr sz="566" spc="33" dirty="0">
                <a:solidFill>
                  <a:srgbClr val="FFFFFF"/>
                </a:solidFill>
                <a:latin typeface="Calibri"/>
                <a:cs typeface="Calibri"/>
              </a:rPr>
              <a:t>des </a:t>
            </a:r>
            <a:r>
              <a:rPr sz="566" spc="14" dirty="0">
                <a:solidFill>
                  <a:srgbClr val="FFFFFF"/>
                </a:solidFill>
                <a:latin typeface="Calibri"/>
                <a:cs typeface="Calibri"/>
              </a:rPr>
              <a:t>informations </a:t>
            </a:r>
            <a:r>
              <a:rPr sz="566" spc="156" dirty="0">
                <a:solidFill>
                  <a:srgbClr val="FFFFFF"/>
                </a:solidFill>
                <a:latin typeface="Calibri"/>
                <a:cs typeface="Calibri"/>
              </a:rPr>
              <a:t> </a:t>
            </a:r>
            <a:r>
              <a:rPr sz="566" spc="28" dirty="0">
                <a:solidFill>
                  <a:srgbClr val="FFFFFF"/>
                </a:solidFill>
                <a:latin typeface="Calibri"/>
                <a:cs typeface="Calibri"/>
              </a:rPr>
              <a:t>exactes</a:t>
            </a:r>
            <a:r>
              <a:rPr sz="566" spc="33" dirty="0">
                <a:solidFill>
                  <a:srgbClr val="FFFFFF"/>
                </a:solidFill>
                <a:latin typeface="Calibri"/>
                <a:cs typeface="Calibri"/>
              </a:rPr>
              <a:t> </a:t>
            </a:r>
            <a:r>
              <a:rPr sz="566" spc="14" dirty="0">
                <a:solidFill>
                  <a:srgbClr val="FFFFFF"/>
                </a:solidFill>
                <a:latin typeface="Calibri"/>
                <a:cs typeface="Calibri"/>
              </a:rPr>
              <a:t>et</a:t>
            </a:r>
            <a:r>
              <a:rPr sz="566" spc="38" dirty="0">
                <a:solidFill>
                  <a:srgbClr val="FFFFFF"/>
                </a:solidFill>
                <a:latin typeface="Calibri"/>
                <a:cs typeface="Calibri"/>
              </a:rPr>
              <a:t> </a:t>
            </a:r>
            <a:r>
              <a:rPr sz="566" spc="14" dirty="0">
                <a:solidFill>
                  <a:srgbClr val="FFFFFF"/>
                </a:solidFill>
                <a:latin typeface="Calibri"/>
                <a:cs typeface="Calibri"/>
              </a:rPr>
              <a:t>appropriées,</a:t>
            </a:r>
            <a:r>
              <a:rPr sz="566" spc="38" dirty="0">
                <a:solidFill>
                  <a:srgbClr val="FFFFFF"/>
                </a:solidFill>
                <a:latin typeface="Calibri"/>
                <a:cs typeface="Calibri"/>
              </a:rPr>
              <a:t> </a:t>
            </a:r>
            <a:r>
              <a:rPr sz="566" spc="24" dirty="0">
                <a:solidFill>
                  <a:srgbClr val="FFFFFF"/>
                </a:solidFill>
                <a:latin typeface="Calibri"/>
                <a:cs typeface="Calibri"/>
              </a:rPr>
              <a:t>nous</a:t>
            </a:r>
            <a:r>
              <a:rPr sz="566" spc="38" dirty="0">
                <a:solidFill>
                  <a:srgbClr val="FFFFFF"/>
                </a:solidFill>
                <a:latin typeface="Calibri"/>
                <a:cs typeface="Calibri"/>
              </a:rPr>
              <a:t> </a:t>
            </a:r>
            <a:r>
              <a:rPr sz="566" spc="24" dirty="0">
                <a:solidFill>
                  <a:srgbClr val="FFFFFF"/>
                </a:solidFill>
                <a:latin typeface="Calibri"/>
                <a:cs typeface="Calibri"/>
              </a:rPr>
              <a:t>ne</a:t>
            </a:r>
            <a:r>
              <a:rPr sz="566" spc="33" dirty="0">
                <a:solidFill>
                  <a:srgbClr val="FFFFFF"/>
                </a:solidFill>
                <a:latin typeface="Calibri"/>
                <a:cs typeface="Calibri"/>
              </a:rPr>
              <a:t> </a:t>
            </a:r>
            <a:r>
              <a:rPr sz="566" spc="19" dirty="0">
                <a:solidFill>
                  <a:srgbClr val="FFFFFF"/>
                </a:solidFill>
                <a:latin typeface="Calibri"/>
                <a:cs typeface="Calibri"/>
              </a:rPr>
              <a:t>pouvons</a:t>
            </a:r>
            <a:r>
              <a:rPr sz="566" spc="38" dirty="0">
                <a:solidFill>
                  <a:srgbClr val="FFFFFF"/>
                </a:solidFill>
                <a:latin typeface="Calibri"/>
                <a:cs typeface="Calibri"/>
              </a:rPr>
              <a:t> </a:t>
            </a:r>
            <a:r>
              <a:rPr sz="566" spc="5" dirty="0">
                <a:solidFill>
                  <a:srgbClr val="FFFFFF"/>
                </a:solidFill>
                <a:latin typeface="Calibri"/>
                <a:cs typeface="Calibri"/>
              </a:rPr>
              <a:t>garantir</a:t>
            </a:r>
            <a:r>
              <a:rPr sz="566" spc="38" dirty="0">
                <a:solidFill>
                  <a:srgbClr val="FFFFFF"/>
                </a:solidFill>
                <a:latin typeface="Calibri"/>
                <a:cs typeface="Calibri"/>
              </a:rPr>
              <a:t> </a:t>
            </a:r>
            <a:r>
              <a:rPr sz="566" spc="19" dirty="0">
                <a:solidFill>
                  <a:srgbClr val="FFFFFF"/>
                </a:solidFill>
                <a:latin typeface="Calibri"/>
                <a:cs typeface="Calibri"/>
              </a:rPr>
              <a:t>que</a:t>
            </a:r>
            <a:r>
              <a:rPr sz="566" spc="38" dirty="0">
                <a:solidFill>
                  <a:srgbClr val="FFFFFF"/>
                </a:solidFill>
                <a:latin typeface="Calibri"/>
                <a:cs typeface="Calibri"/>
              </a:rPr>
              <a:t> </a:t>
            </a:r>
            <a:r>
              <a:rPr sz="566" spc="42" dirty="0">
                <a:solidFill>
                  <a:srgbClr val="FFFFFF"/>
                </a:solidFill>
                <a:latin typeface="Calibri"/>
                <a:cs typeface="Calibri"/>
              </a:rPr>
              <a:t>ces</a:t>
            </a:r>
            <a:r>
              <a:rPr sz="566" spc="38" dirty="0">
                <a:solidFill>
                  <a:srgbClr val="FFFFFF"/>
                </a:solidFill>
                <a:latin typeface="Calibri"/>
                <a:cs typeface="Calibri"/>
              </a:rPr>
              <a:t> </a:t>
            </a:r>
            <a:r>
              <a:rPr sz="566" spc="14" dirty="0">
                <a:solidFill>
                  <a:srgbClr val="FFFFFF"/>
                </a:solidFill>
                <a:latin typeface="Calibri"/>
                <a:cs typeface="Calibri"/>
              </a:rPr>
              <a:t>informations</a:t>
            </a:r>
            <a:r>
              <a:rPr sz="566" spc="33" dirty="0">
                <a:solidFill>
                  <a:srgbClr val="FFFFFF"/>
                </a:solidFill>
                <a:latin typeface="Calibri"/>
                <a:cs typeface="Calibri"/>
              </a:rPr>
              <a:t> </a:t>
            </a:r>
            <a:r>
              <a:rPr sz="566" spc="19" dirty="0">
                <a:solidFill>
                  <a:srgbClr val="FFFFFF"/>
                </a:solidFill>
                <a:latin typeface="Calibri"/>
                <a:cs typeface="Calibri"/>
              </a:rPr>
              <a:t>seront</a:t>
            </a:r>
            <a:r>
              <a:rPr sz="566" spc="38" dirty="0">
                <a:solidFill>
                  <a:srgbClr val="FFFFFF"/>
                </a:solidFill>
                <a:latin typeface="Calibri"/>
                <a:cs typeface="Calibri"/>
              </a:rPr>
              <a:t> </a:t>
            </a:r>
            <a:r>
              <a:rPr sz="566" spc="9" dirty="0">
                <a:solidFill>
                  <a:srgbClr val="FFFFFF"/>
                </a:solidFill>
                <a:latin typeface="Calibri"/>
                <a:cs typeface="Calibri"/>
              </a:rPr>
              <a:t>toujours</a:t>
            </a:r>
            <a:r>
              <a:rPr sz="566" spc="38" dirty="0">
                <a:solidFill>
                  <a:srgbClr val="FFFFFF"/>
                </a:solidFill>
                <a:latin typeface="Calibri"/>
                <a:cs typeface="Calibri"/>
              </a:rPr>
              <a:t> </a:t>
            </a:r>
            <a:r>
              <a:rPr sz="566" spc="28" dirty="0">
                <a:solidFill>
                  <a:srgbClr val="FFFFFF"/>
                </a:solidFill>
                <a:latin typeface="Calibri"/>
                <a:cs typeface="Calibri"/>
              </a:rPr>
              <a:t>exactes</a:t>
            </a:r>
            <a:r>
              <a:rPr sz="566" spc="38" dirty="0">
                <a:solidFill>
                  <a:srgbClr val="FFFFFF"/>
                </a:solidFill>
                <a:latin typeface="Calibri"/>
                <a:cs typeface="Calibri"/>
              </a:rPr>
              <a:t> </a:t>
            </a:r>
            <a:r>
              <a:rPr sz="566" spc="9" dirty="0">
                <a:solidFill>
                  <a:srgbClr val="FFFFFF"/>
                </a:solidFill>
                <a:latin typeface="Calibri"/>
                <a:cs typeface="Calibri"/>
              </a:rPr>
              <a:t>à</a:t>
            </a:r>
            <a:r>
              <a:rPr sz="566" spc="38" dirty="0">
                <a:solidFill>
                  <a:srgbClr val="FFFFFF"/>
                </a:solidFill>
                <a:latin typeface="Calibri"/>
                <a:cs typeface="Calibri"/>
              </a:rPr>
              <a:t> </a:t>
            </a:r>
            <a:r>
              <a:rPr sz="566" spc="19" dirty="0">
                <a:solidFill>
                  <a:srgbClr val="FFFFFF"/>
                </a:solidFill>
                <a:latin typeface="Calibri"/>
                <a:cs typeface="Calibri"/>
              </a:rPr>
              <a:t>une</a:t>
            </a:r>
            <a:r>
              <a:rPr sz="566" spc="33" dirty="0">
                <a:solidFill>
                  <a:srgbClr val="FFFFFF"/>
                </a:solidFill>
                <a:latin typeface="Calibri"/>
                <a:cs typeface="Calibri"/>
              </a:rPr>
              <a:t> </a:t>
            </a:r>
            <a:r>
              <a:rPr sz="566" spc="14" dirty="0">
                <a:solidFill>
                  <a:srgbClr val="FFFFFF"/>
                </a:solidFill>
                <a:latin typeface="Calibri"/>
                <a:cs typeface="Calibri"/>
              </a:rPr>
              <a:t>date</a:t>
            </a:r>
            <a:r>
              <a:rPr sz="566" spc="38" dirty="0">
                <a:solidFill>
                  <a:srgbClr val="FFFFFF"/>
                </a:solidFill>
                <a:latin typeface="Calibri"/>
                <a:cs typeface="Calibri"/>
              </a:rPr>
              <a:t> </a:t>
            </a:r>
            <a:r>
              <a:rPr sz="566" spc="9" dirty="0">
                <a:solidFill>
                  <a:srgbClr val="FFFFFF"/>
                </a:solidFill>
                <a:latin typeface="Calibri"/>
                <a:cs typeface="Calibri"/>
              </a:rPr>
              <a:t>ultérieure.</a:t>
            </a:r>
            <a:r>
              <a:rPr sz="566" spc="38" dirty="0">
                <a:solidFill>
                  <a:srgbClr val="FFFFFF"/>
                </a:solidFill>
                <a:latin typeface="Calibri"/>
                <a:cs typeface="Calibri"/>
              </a:rPr>
              <a:t> </a:t>
            </a:r>
            <a:r>
              <a:rPr sz="566" spc="28" dirty="0">
                <a:solidFill>
                  <a:srgbClr val="FFFFFF"/>
                </a:solidFill>
                <a:latin typeface="Calibri"/>
                <a:cs typeface="Calibri"/>
              </a:rPr>
              <a:t>Elles</a:t>
            </a:r>
            <a:r>
              <a:rPr sz="566" spc="38" dirty="0">
                <a:solidFill>
                  <a:srgbClr val="FFFFFF"/>
                </a:solidFill>
                <a:latin typeface="Calibri"/>
                <a:cs typeface="Calibri"/>
              </a:rPr>
              <a:t> </a:t>
            </a:r>
            <a:r>
              <a:rPr sz="566" spc="24" dirty="0">
                <a:solidFill>
                  <a:srgbClr val="FFFFFF"/>
                </a:solidFill>
                <a:latin typeface="Calibri"/>
                <a:cs typeface="Calibri"/>
              </a:rPr>
              <a:t>ne</a:t>
            </a:r>
            <a:r>
              <a:rPr sz="566" spc="38" dirty="0">
                <a:solidFill>
                  <a:srgbClr val="FFFFFF"/>
                </a:solidFill>
                <a:latin typeface="Calibri"/>
                <a:cs typeface="Calibri"/>
              </a:rPr>
              <a:t> </a:t>
            </a:r>
            <a:r>
              <a:rPr sz="566" spc="14" dirty="0">
                <a:solidFill>
                  <a:srgbClr val="FFFFFF"/>
                </a:solidFill>
                <a:latin typeface="Calibri"/>
                <a:cs typeface="Calibri"/>
              </a:rPr>
              <a:t>peuvent</a:t>
            </a:r>
            <a:r>
              <a:rPr sz="566" spc="33" dirty="0">
                <a:solidFill>
                  <a:srgbClr val="FFFFFF"/>
                </a:solidFill>
                <a:latin typeface="Calibri"/>
                <a:cs typeface="Calibri"/>
              </a:rPr>
              <a:t> </a:t>
            </a:r>
            <a:r>
              <a:rPr sz="566" spc="5" dirty="0">
                <a:solidFill>
                  <a:srgbClr val="FFFFFF"/>
                </a:solidFill>
                <a:latin typeface="Calibri"/>
                <a:cs typeface="Calibri"/>
              </a:rPr>
              <a:t>ni</a:t>
            </a:r>
            <a:r>
              <a:rPr sz="566" spc="38" dirty="0">
                <a:solidFill>
                  <a:srgbClr val="FFFFFF"/>
                </a:solidFill>
                <a:latin typeface="Calibri"/>
                <a:cs typeface="Calibri"/>
              </a:rPr>
              <a:t> </a:t>
            </a:r>
            <a:r>
              <a:rPr sz="566" spc="24" dirty="0">
                <a:solidFill>
                  <a:srgbClr val="FFFFFF"/>
                </a:solidFill>
                <a:latin typeface="Calibri"/>
                <a:cs typeface="Calibri"/>
              </a:rPr>
              <a:t>ne</a:t>
            </a:r>
            <a:r>
              <a:rPr sz="566" spc="38" dirty="0">
                <a:solidFill>
                  <a:srgbClr val="FFFFFF"/>
                </a:solidFill>
                <a:latin typeface="Calibri"/>
                <a:cs typeface="Calibri"/>
              </a:rPr>
              <a:t> </a:t>
            </a:r>
            <a:r>
              <a:rPr sz="566" spc="9" dirty="0">
                <a:solidFill>
                  <a:srgbClr val="FFFFFF"/>
                </a:solidFill>
                <a:latin typeface="Calibri"/>
                <a:cs typeface="Calibri"/>
              </a:rPr>
              <a:t>doivent</a:t>
            </a:r>
            <a:r>
              <a:rPr sz="566" spc="38" dirty="0">
                <a:solidFill>
                  <a:srgbClr val="FFFFFF"/>
                </a:solidFill>
                <a:latin typeface="Calibri"/>
                <a:cs typeface="Calibri"/>
              </a:rPr>
              <a:t> </a:t>
            </a:r>
            <a:r>
              <a:rPr sz="566" spc="19" dirty="0">
                <a:solidFill>
                  <a:srgbClr val="FFFFFF"/>
                </a:solidFill>
                <a:latin typeface="Calibri"/>
                <a:cs typeface="Calibri"/>
              </a:rPr>
              <a:t>servir</a:t>
            </a:r>
            <a:r>
              <a:rPr sz="566" spc="38" dirty="0">
                <a:solidFill>
                  <a:srgbClr val="FFFFFF"/>
                </a:solidFill>
                <a:latin typeface="Calibri"/>
                <a:cs typeface="Calibri"/>
              </a:rPr>
              <a:t> </a:t>
            </a:r>
            <a:r>
              <a:rPr sz="566" spc="24" dirty="0">
                <a:solidFill>
                  <a:srgbClr val="FFFFFF"/>
                </a:solidFill>
                <a:latin typeface="Calibri"/>
                <a:cs typeface="Calibri"/>
              </a:rPr>
              <a:t>de</a:t>
            </a:r>
            <a:r>
              <a:rPr sz="566" spc="33" dirty="0">
                <a:solidFill>
                  <a:srgbClr val="FFFFFF"/>
                </a:solidFill>
                <a:latin typeface="Calibri"/>
                <a:cs typeface="Calibri"/>
              </a:rPr>
              <a:t> </a:t>
            </a:r>
            <a:r>
              <a:rPr sz="566" spc="14" dirty="0">
                <a:solidFill>
                  <a:srgbClr val="FFFFFF"/>
                </a:solidFill>
                <a:latin typeface="Calibri"/>
                <a:cs typeface="Calibri"/>
              </a:rPr>
              <a:t>support</a:t>
            </a:r>
            <a:r>
              <a:rPr sz="566" spc="38" dirty="0">
                <a:solidFill>
                  <a:srgbClr val="FFFFFF"/>
                </a:solidFill>
                <a:latin typeface="Calibri"/>
                <a:cs typeface="Calibri"/>
              </a:rPr>
              <a:t> </a:t>
            </a:r>
            <a:r>
              <a:rPr sz="566" spc="9" dirty="0">
                <a:solidFill>
                  <a:srgbClr val="FFFFFF"/>
                </a:solidFill>
                <a:latin typeface="Calibri"/>
                <a:cs typeface="Calibri"/>
              </a:rPr>
              <a:t>à</a:t>
            </a:r>
            <a:r>
              <a:rPr sz="566" spc="38" dirty="0">
                <a:solidFill>
                  <a:srgbClr val="FFFFFF"/>
                </a:solidFill>
                <a:latin typeface="Calibri"/>
                <a:cs typeface="Calibri"/>
              </a:rPr>
              <a:t> </a:t>
            </a:r>
            <a:r>
              <a:rPr sz="566" spc="33" dirty="0">
                <a:solidFill>
                  <a:srgbClr val="FFFFFF"/>
                </a:solidFill>
                <a:latin typeface="Calibri"/>
                <a:cs typeface="Calibri"/>
              </a:rPr>
              <a:t>des</a:t>
            </a:r>
            <a:r>
              <a:rPr sz="566" spc="38" dirty="0">
                <a:solidFill>
                  <a:srgbClr val="FFFFFF"/>
                </a:solidFill>
                <a:latin typeface="Calibri"/>
                <a:cs typeface="Calibri"/>
              </a:rPr>
              <a:t> </a:t>
            </a:r>
            <a:r>
              <a:rPr sz="566" spc="24" dirty="0">
                <a:solidFill>
                  <a:srgbClr val="FFFFFF"/>
                </a:solidFill>
                <a:latin typeface="Calibri"/>
                <a:cs typeface="Calibri"/>
              </a:rPr>
              <a:t>décisions</a:t>
            </a:r>
            <a:r>
              <a:rPr sz="566" spc="38" dirty="0">
                <a:solidFill>
                  <a:srgbClr val="FFFFFF"/>
                </a:solidFill>
                <a:latin typeface="Calibri"/>
                <a:cs typeface="Calibri"/>
              </a:rPr>
              <a:t> sans</a:t>
            </a:r>
            <a:r>
              <a:rPr sz="566" spc="33" dirty="0">
                <a:solidFill>
                  <a:srgbClr val="FFFFFF"/>
                </a:solidFill>
                <a:latin typeface="Calibri"/>
                <a:cs typeface="Calibri"/>
              </a:rPr>
              <a:t> </a:t>
            </a:r>
            <a:r>
              <a:rPr sz="566" spc="5" dirty="0">
                <a:solidFill>
                  <a:srgbClr val="FFFFFF"/>
                </a:solidFill>
                <a:latin typeface="Calibri"/>
                <a:cs typeface="Calibri"/>
              </a:rPr>
              <a:t>validation</a:t>
            </a:r>
            <a:r>
              <a:rPr sz="566" spc="38" dirty="0">
                <a:solidFill>
                  <a:srgbClr val="FFFFFF"/>
                </a:solidFill>
                <a:latin typeface="Calibri"/>
                <a:cs typeface="Calibri"/>
              </a:rPr>
              <a:t> </a:t>
            </a:r>
            <a:r>
              <a:rPr sz="566" spc="5" dirty="0">
                <a:solidFill>
                  <a:srgbClr val="FFFFFF"/>
                </a:solidFill>
                <a:latin typeface="Calibri"/>
                <a:cs typeface="Calibri"/>
              </a:rPr>
              <a:t>par</a:t>
            </a:r>
            <a:r>
              <a:rPr sz="566" spc="38" dirty="0">
                <a:solidFill>
                  <a:srgbClr val="FFFFFF"/>
                </a:solidFill>
                <a:latin typeface="Calibri"/>
                <a:cs typeface="Calibri"/>
              </a:rPr>
              <a:t> </a:t>
            </a:r>
            <a:r>
              <a:rPr sz="566" spc="28" dirty="0">
                <a:solidFill>
                  <a:srgbClr val="FFFFFF"/>
                </a:solidFill>
                <a:latin typeface="Calibri"/>
                <a:cs typeface="Calibri"/>
              </a:rPr>
              <a:t>les</a:t>
            </a:r>
            <a:r>
              <a:rPr sz="566" spc="38" dirty="0">
                <a:solidFill>
                  <a:srgbClr val="FFFFFF"/>
                </a:solidFill>
                <a:latin typeface="Calibri"/>
                <a:cs typeface="Calibri"/>
              </a:rPr>
              <a:t> </a:t>
            </a:r>
            <a:r>
              <a:rPr sz="566" spc="19" dirty="0">
                <a:solidFill>
                  <a:srgbClr val="FFFFFF"/>
                </a:solidFill>
                <a:latin typeface="Calibri"/>
                <a:cs typeface="Calibri"/>
              </a:rPr>
              <a:t>professionnels</a:t>
            </a:r>
            <a:endParaRPr sz="566" dirty="0">
              <a:latin typeface="Calibri"/>
              <a:cs typeface="Calibri"/>
            </a:endParaRPr>
          </a:p>
          <a:p>
            <a:pPr marL="11976" marR="89222"/>
            <a:r>
              <a:rPr sz="566" spc="14" dirty="0">
                <a:solidFill>
                  <a:srgbClr val="FFFFFF"/>
                </a:solidFill>
                <a:latin typeface="Calibri"/>
                <a:cs typeface="Calibri"/>
              </a:rPr>
              <a:t>ad </a:t>
            </a:r>
            <a:r>
              <a:rPr sz="566" spc="19" dirty="0">
                <a:solidFill>
                  <a:srgbClr val="FFFFFF"/>
                </a:solidFill>
                <a:latin typeface="Calibri"/>
                <a:cs typeface="Calibri"/>
              </a:rPr>
              <a:t>hoc. </a:t>
            </a:r>
            <a:r>
              <a:rPr sz="566" spc="47" dirty="0">
                <a:solidFill>
                  <a:srgbClr val="FFFFFF"/>
                </a:solidFill>
                <a:latin typeface="Calibri"/>
                <a:cs typeface="Calibri"/>
              </a:rPr>
              <a:t>KPMG </a:t>
            </a:r>
            <a:r>
              <a:rPr sz="566" spc="33" dirty="0">
                <a:solidFill>
                  <a:srgbClr val="FFFFFF"/>
                </a:solidFill>
                <a:latin typeface="Calibri"/>
                <a:cs typeface="Calibri"/>
              </a:rPr>
              <a:t>S.A. </a:t>
            </a:r>
            <a:r>
              <a:rPr sz="566" spc="28" dirty="0">
                <a:solidFill>
                  <a:srgbClr val="FFFFFF"/>
                </a:solidFill>
                <a:latin typeface="Calibri"/>
                <a:cs typeface="Calibri"/>
              </a:rPr>
              <a:t>est membre </a:t>
            </a:r>
            <a:r>
              <a:rPr sz="566" spc="14" dirty="0">
                <a:solidFill>
                  <a:srgbClr val="FFFFFF"/>
                </a:solidFill>
                <a:latin typeface="Calibri"/>
                <a:cs typeface="Calibri"/>
              </a:rPr>
              <a:t>français </a:t>
            </a:r>
            <a:r>
              <a:rPr sz="566" spc="24" dirty="0">
                <a:solidFill>
                  <a:srgbClr val="FFFFFF"/>
                </a:solidFill>
                <a:latin typeface="Calibri"/>
                <a:cs typeface="Calibri"/>
              </a:rPr>
              <a:t>de </a:t>
            </a:r>
            <a:r>
              <a:rPr sz="566" spc="9" dirty="0">
                <a:solidFill>
                  <a:srgbClr val="FFFFFF"/>
                </a:solidFill>
                <a:latin typeface="Calibri"/>
                <a:cs typeface="Calibri"/>
              </a:rPr>
              <a:t>l’organisation </a:t>
            </a:r>
            <a:r>
              <a:rPr sz="566" spc="14" dirty="0">
                <a:solidFill>
                  <a:srgbClr val="FFFFFF"/>
                </a:solidFill>
                <a:latin typeface="Calibri"/>
                <a:cs typeface="Calibri"/>
              </a:rPr>
              <a:t>mondiale </a:t>
            </a:r>
            <a:r>
              <a:rPr sz="566" spc="47" dirty="0">
                <a:solidFill>
                  <a:srgbClr val="FFFFFF"/>
                </a:solidFill>
                <a:latin typeface="Calibri"/>
                <a:cs typeface="Calibri"/>
              </a:rPr>
              <a:t>KPMG </a:t>
            </a:r>
            <a:r>
              <a:rPr sz="566" spc="19" dirty="0">
                <a:solidFill>
                  <a:srgbClr val="FFFFFF"/>
                </a:solidFill>
                <a:latin typeface="Calibri"/>
                <a:cs typeface="Calibri"/>
              </a:rPr>
              <a:t>constituée </a:t>
            </a:r>
            <a:r>
              <a:rPr sz="566" spc="24" dirty="0">
                <a:solidFill>
                  <a:srgbClr val="FFFFFF"/>
                </a:solidFill>
                <a:latin typeface="Calibri"/>
                <a:cs typeface="Calibri"/>
              </a:rPr>
              <a:t>de </a:t>
            </a:r>
            <a:r>
              <a:rPr sz="566" spc="19" dirty="0">
                <a:solidFill>
                  <a:srgbClr val="FFFFFF"/>
                </a:solidFill>
                <a:latin typeface="Calibri"/>
                <a:cs typeface="Calibri"/>
              </a:rPr>
              <a:t>cabinets indépendants </a:t>
            </a:r>
            <a:r>
              <a:rPr sz="566" spc="9" dirty="0">
                <a:solidFill>
                  <a:srgbClr val="FFFFFF"/>
                </a:solidFill>
                <a:latin typeface="Calibri"/>
                <a:cs typeface="Calibri"/>
              </a:rPr>
              <a:t>affiliés à </a:t>
            </a:r>
            <a:r>
              <a:rPr sz="566" spc="47" dirty="0">
                <a:solidFill>
                  <a:srgbClr val="FFFFFF"/>
                </a:solidFill>
                <a:latin typeface="Calibri"/>
                <a:cs typeface="Calibri"/>
              </a:rPr>
              <a:t>KPMG </a:t>
            </a:r>
            <a:r>
              <a:rPr sz="566" spc="5" dirty="0">
                <a:solidFill>
                  <a:srgbClr val="FFFFFF"/>
                </a:solidFill>
                <a:latin typeface="Calibri"/>
                <a:cs typeface="Calibri"/>
              </a:rPr>
              <a:t>International </a:t>
            </a:r>
            <a:r>
              <a:rPr sz="566" spc="19" dirty="0">
                <a:solidFill>
                  <a:srgbClr val="FFFFFF"/>
                </a:solidFill>
                <a:latin typeface="Calibri"/>
                <a:cs typeface="Calibri"/>
              </a:rPr>
              <a:t>Limited, une </a:t>
            </a:r>
            <a:r>
              <a:rPr sz="566" spc="24" dirty="0">
                <a:solidFill>
                  <a:srgbClr val="FFFFFF"/>
                </a:solidFill>
                <a:latin typeface="Calibri"/>
                <a:cs typeface="Calibri"/>
              </a:rPr>
              <a:t>société de </a:t>
            </a:r>
            <a:r>
              <a:rPr sz="566" dirty="0">
                <a:solidFill>
                  <a:srgbClr val="FFFFFF"/>
                </a:solidFill>
                <a:latin typeface="Calibri"/>
                <a:cs typeface="Calibri"/>
              </a:rPr>
              <a:t>droit </a:t>
            </a:r>
            <a:r>
              <a:rPr sz="566" spc="19" dirty="0">
                <a:solidFill>
                  <a:srgbClr val="FFFFFF"/>
                </a:solidFill>
                <a:latin typeface="Calibri"/>
                <a:cs typeface="Calibri"/>
              </a:rPr>
              <a:t>anglais </a:t>
            </a:r>
            <a:r>
              <a:rPr sz="566" spc="5" dirty="0">
                <a:solidFill>
                  <a:srgbClr val="FFFFFF"/>
                </a:solidFill>
                <a:latin typeface="Calibri"/>
                <a:cs typeface="Calibri"/>
              </a:rPr>
              <a:t>(« private </a:t>
            </a:r>
            <a:r>
              <a:rPr sz="566" spc="24" dirty="0">
                <a:solidFill>
                  <a:srgbClr val="FFFFFF"/>
                </a:solidFill>
                <a:latin typeface="Calibri"/>
                <a:cs typeface="Calibri"/>
              </a:rPr>
              <a:t>company </a:t>
            </a:r>
            <a:r>
              <a:rPr sz="566" spc="9" dirty="0">
                <a:solidFill>
                  <a:srgbClr val="FFFFFF"/>
                </a:solidFill>
                <a:latin typeface="Calibri"/>
                <a:cs typeface="Calibri"/>
              </a:rPr>
              <a:t>limited </a:t>
            </a:r>
            <a:r>
              <a:rPr sz="566" spc="14" dirty="0">
                <a:solidFill>
                  <a:srgbClr val="FFFFFF"/>
                </a:solidFill>
                <a:latin typeface="Calibri"/>
                <a:cs typeface="Calibri"/>
              </a:rPr>
              <a:t>by guarantee </a:t>
            </a:r>
            <a:r>
              <a:rPr sz="566" spc="5" dirty="0">
                <a:solidFill>
                  <a:srgbClr val="FFFFFF"/>
                </a:solidFill>
                <a:latin typeface="Calibri"/>
                <a:cs typeface="Calibri"/>
              </a:rPr>
              <a:t>»).  </a:t>
            </a:r>
            <a:r>
              <a:rPr sz="566" spc="47" dirty="0">
                <a:solidFill>
                  <a:srgbClr val="FFFFFF"/>
                </a:solidFill>
                <a:latin typeface="Calibri"/>
                <a:cs typeface="Calibri"/>
              </a:rPr>
              <a:t>KPMG </a:t>
            </a:r>
            <a:r>
              <a:rPr sz="566" spc="5" dirty="0">
                <a:solidFill>
                  <a:srgbClr val="FFFFFF"/>
                </a:solidFill>
                <a:latin typeface="Calibri"/>
                <a:cs typeface="Calibri"/>
              </a:rPr>
              <a:t>International </a:t>
            </a:r>
            <a:r>
              <a:rPr sz="566" spc="14" dirty="0">
                <a:solidFill>
                  <a:srgbClr val="FFFFFF"/>
                </a:solidFill>
                <a:latin typeface="Calibri"/>
                <a:cs typeface="Calibri"/>
              </a:rPr>
              <a:t>et </a:t>
            </a:r>
            <a:r>
              <a:rPr sz="566" spc="52" dirty="0">
                <a:solidFill>
                  <a:srgbClr val="FFFFFF"/>
                </a:solidFill>
                <a:latin typeface="Calibri"/>
                <a:cs typeface="Calibri"/>
              </a:rPr>
              <a:t>ses </a:t>
            </a:r>
            <a:r>
              <a:rPr sz="566" spc="19" dirty="0">
                <a:solidFill>
                  <a:srgbClr val="FFFFFF"/>
                </a:solidFill>
                <a:latin typeface="Calibri"/>
                <a:cs typeface="Calibri"/>
              </a:rPr>
              <a:t>entités </a:t>
            </a:r>
            <a:r>
              <a:rPr sz="566" spc="24" dirty="0">
                <a:solidFill>
                  <a:srgbClr val="FFFFFF"/>
                </a:solidFill>
                <a:latin typeface="Calibri"/>
                <a:cs typeface="Calibri"/>
              </a:rPr>
              <a:t>liées ne </a:t>
            </a:r>
            <a:r>
              <a:rPr sz="566" spc="14" dirty="0">
                <a:solidFill>
                  <a:srgbClr val="FFFFFF"/>
                </a:solidFill>
                <a:latin typeface="Calibri"/>
                <a:cs typeface="Calibri"/>
              </a:rPr>
              <a:t>proposent </a:t>
            </a:r>
            <a:r>
              <a:rPr sz="566" spc="28" dirty="0">
                <a:solidFill>
                  <a:srgbClr val="FFFFFF"/>
                </a:solidFill>
                <a:latin typeface="Calibri"/>
                <a:cs typeface="Calibri"/>
              </a:rPr>
              <a:t>pas </a:t>
            </a:r>
            <a:r>
              <a:rPr sz="566" spc="24" dirty="0">
                <a:solidFill>
                  <a:srgbClr val="FFFFFF"/>
                </a:solidFill>
                <a:latin typeface="Calibri"/>
                <a:cs typeface="Calibri"/>
              </a:rPr>
              <a:t>de </a:t>
            </a:r>
            <a:r>
              <a:rPr sz="566" spc="33" dirty="0">
                <a:solidFill>
                  <a:srgbClr val="FFFFFF"/>
                </a:solidFill>
                <a:latin typeface="Calibri"/>
                <a:cs typeface="Calibri"/>
              </a:rPr>
              <a:t>services </a:t>
            </a:r>
            <a:r>
              <a:rPr sz="566" spc="19" dirty="0">
                <a:solidFill>
                  <a:srgbClr val="FFFFFF"/>
                </a:solidFill>
                <a:latin typeface="Calibri"/>
                <a:cs typeface="Calibri"/>
              </a:rPr>
              <a:t>aux clients. </a:t>
            </a:r>
            <a:r>
              <a:rPr sz="566" spc="24" dirty="0">
                <a:solidFill>
                  <a:srgbClr val="FFFFFF"/>
                </a:solidFill>
                <a:latin typeface="Calibri"/>
                <a:cs typeface="Calibri"/>
              </a:rPr>
              <a:t>Aucun </a:t>
            </a:r>
            <a:r>
              <a:rPr sz="566" spc="14" dirty="0">
                <a:solidFill>
                  <a:srgbClr val="FFFFFF"/>
                </a:solidFill>
                <a:latin typeface="Calibri"/>
                <a:cs typeface="Calibri"/>
              </a:rPr>
              <a:t>cabinet </a:t>
            </a:r>
            <a:r>
              <a:rPr sz="566" spc="28" dirty="0">
                <a:solidFill>
                  <a:srgbClr val="FFFFFF"/>
                </a:solidFill>
                <a:latin typeface="Calibri"/>
                <a:cs typeface="Calibri"/>
              </a:rPr>
              <a:t>membre </a:t>
            </a:r>
            <a:r>
              <a:rPr sz="566" dirty="0">
                <a:solidFill>
                  <a:srgbClr val="FFFFFF"/>
                </a:solidFill>
                <a:latin typeface="Calibri"/>
                <a:cs typeface="Calibri"/>
              </a:rPr>
              <a:t>n’a </a:t>
            </a:r>
            <a:r>
              <a:rPr sz="566" spc="14" dirty="0">
                <a:solidFill>
                  <a:srgbClr val="FFFFFF"/>
                </a:solidFill>
                <a:latin typeface="Calibri"/>
                <a:cs typeface="Calibri"/>
              </a:rPr>
              <a:t>le </a:t>
            </a:r>
            <a:r>
              <a:rPr sz="566" dirty="0">
                <a:solidFill>
                  <a:srgbClr val="FFFFFF"/>
                </a:solidFill>
                <a:latin typeface="Calibri"/>
                <a:cs typeface="Calibri"/>
              </a:rPr>
              <a:t>droit </a:t>
            </a:r>
            <a:r>
              <a:rPr sz="566" spc="24" dirty="0">
                <a:solidFill>
                  <a:srgbClr val="FFFFFF"/>
                </a:solidFill>
                <a:latin typeface="Calibri"/>
                <a:cs typeface="Calibri"/>
              </a:rPr>
              <a:t>d’engager </a:t>
            </a:r>
            <a:r>
              <a:rPr sz="566" spc="47" dirty="0">
                <a:solidFill>
                  <a:srgbClr val="FFFFFF"/>
                </a:solidFill>
                <a:latin typeface="Calibri"/>
                <a:cs typeface="Calibri"/>
              </a:rPr>
              <a:t>KPMG </a:t>
            </a:r>
            <a:r>
              <a:rPr sz="566" spc="5" dirty="0">
                <a:solidFill>
                  <a:srgbClr val="FFFFFF"/>
                </a:solidFill>
                <a:latin typeface="Calibri"/>
                <a:cs typeface="Calibri"/>
              </a:rPr>
              <a:t>International </a:t>
            </a:r>
            <a:r>
              <a:rPr sz="566" spc="14" dirty="0">
                <a:solidFill>
                  <a:srgbClr val="FFFFFF"/>
                </a:solidFill>
                <a:latin typeface="Calibri"/>
                <a:cs typeface="Calibri"/>
              </a:rPr>
              <a:t>ou </a:t>
            </a:r>
            <a:r>
              <a:rPr sz="566" spc="28" dirty="0">
                <a:solidFill>
                  <a:srgbClr val="FFFFFF"/>
                </a:solidFill>
                <a:latin typeface="Calibri"/>
                <a:cs typeface="Calibri"/>
              </a:rPr>
              <a:t>les </a:t>
            </a:r>
            <a:r>
              <a:rPr sz="566" spc="19" dirty="0">
                <a:solidFill>
                  <a:srgbClr val="FFFFFF"/>
                </a:solidFill>
                <a:latin typeface="Calibri"/>
                <a:cs typeface="Calibri"/>
              </a:rPr>
              <a:t>autres cabinets </a:t>
            </a:r>
            <a:r>
              <a:rPr sz="566" spc="33" dirty="0">
                <a:solidFill>
                  <a:srgbClr val="FFFFFF"/>
                </a:solidFill>
                <a:latin typeface="Calibri"/>
                <a:cs typeface="Calibri"/>
              </a:rPr>
              <a:t>membres </a:t>
            </a:r>
            <a:r>
              <a:rPr sz="566" spc="14" dirty="0">
                <a:solidFill>
                  <a:srgbClr val="FFFFFF"/>
                </a:solidFill>
                <a:latin typeface="Calibri"/>
                <a:cs typeface="Calibri"/>
              </a:rPr>
              <a:t>vis-à-vis </a:t>
            </a:r>
            <a:r>
              <a:rPr sz="566" spc="33" dirty="0">
                <a:solidFill>
                  <a:srgbClr val="FFFFFF"/>
                </a:solidFill>
                <a:latin typeface="Calibri"/>
                <a:cs typeface="Calibri"/>
              </a:rPr>
              <a:t>des </a:t>
            </a:r>
            <a:r>
              <a:rPr sz="566" spc="14" dirty="0">
                <a:solidFill>
                  <a:srgbClr val="FFFFFF"/>
                </a:solidFill>
                <a:latin typeface="Calibri"/>
                <a:cs typeface="Calibri"/>
              </a:rPr>
              <a:t>tiers. </a:t>
            </a:r>
            <a:r>
              <a:rPr sz="566" spc="47" dirty="0">
                <a:solidFill>
                  <a:srgbClr val="FFFFFF"/>
                </a:solidFill>
                <a:latin typeface="Calibri"/>
                <a:cs typeface="Calibri"/>
              </a:rPr>
              <a:t>KPMG </a:t>
            </a:r>
            <a:r>
              <a:rPr sz="566" spc="5" dirty="0">
                <a:solidFill>
                  <a:srgbClr val="FFFFFF"/>
                </a:solidFill>
                <a:latin typeface="Calibri"/>
                <a:cs typeface="Calibri"/>
              </a:rPr>
              <a:t>International  </a:t>
            </a:r>
            <a:r>
              <a:rPr sz="566" dirty="0">
                <a:solidFill>
                  <a:srgbClr val="FFFFFF"/>
                </a:solidFill>
                <a:latin typeface="Calibri"/>
                <a:cs typeface="Calibri"/>
              </a:rPr>
              <a:t>n’a </a:t>
            </a:r>
            <a:r>
              <a:rPr sz="566" spc="14" dirty="0">
                <a:solidFill>
                  <a:srgbClr val="FFFFFF"/>
                </a:solidFill>
                <a:latin typeface="Calibri"/>
                <a:cs typeface="Calibri"/>
              </a:rPr>
              <a:t>le </a:t>
            </a:r>
            <a:r>
              <a:rPr sz="566" dirty="0">
                <a:solidFill>
                  <a:srgbClr val="FFFFFF"/>
                </a:solidFill>
                <a:latin typeface="Calibri"/>
                <a:cs typeface="Calibri"/>
              </a:rPr>
              <a:t>droit </a:t>
            </a:r>
            <a:r>
              <a:rPr sz="566" spc="24" dirty="0">
                <a:solidFill>
                  <a:srgbClr val="FFFFFF"/>
                </a:solidFill>
                <a:latin typeface="Calibri"/>
                <a:cs typeface="Calibri"/>
              </a:rPr>
              <a:t>d’engager </a:t>
            </a:r>
            <a:r>
              <a:rPr sz="566" spc="19" dirty="0">
                <a:solidFill>
                  <a:srgbClr val="FFFFFF"/>
                </a:solidFill>
                <a:latin typeface="Calibri"/>
                <a:cs typeface="Calibri"/>
              </a:rPr>
              <a:t>aucun </a:t>
            </a:r>
            <a:r>
              <a:rPr sz="566" spc="14" dirty="0">
                <a:solidFill>
                  <a:srgbClr val="FFFFFF"/>
                </a:solidFill>
                <a:latin typeface="Calibri"/>
                <a:cs typeface="Calibri"/>
              </a:rPr>
              <a:t>cabinet</a:t>
            </a:r>
            <a:r>
              <a:rPr sz="566" spc="113" dirty="0">
                <a:solidFill>
                  <a:srgbClr val="FFFFFF"/>
                </a:solidFill>
                <a:latin typeface="Calibri"/>
                <a:cs typeface="Calibri"/>
              </a:rPr>
              <a:t> </a:t>
            </a:r>
            <a:r>
              <a:rPr sz="566" spc="24" dirty="0">
                <a:solidFill>
                  <a:srgbClr val="FFFFFF"/>
                </a:solidFill>
                <a:latin typeface="Calibri"/>
                <a:cs typeface="Calibri"/>
              </a:rPr>
              <a:t>membre.</a:t>
            </a:r>
            <a:endParaRPr sz="566" dirty="0">
              <a:latin typeface="Calibri"/>
              <a:cs typeface="Calibri"/>
            </a:endParaRPr>
          </a:p>
          <a:p>
            <a:pPr marL="11976" marR="92815">
              <a:spcBef>
                <a:spcPts val="533"/>
              </a:spcBef>
            </a:pPr>
            <a:r>
              <a:rPr sz="566" spc="-24" dirty="0">
                <a:solidFill>
                  <a:srgbClr val="FFFFFF"/>
                </a:solidFill>
                <a:latin typeface="Calibri"/>
                <a:cs typeface="Calibri"/>
              </a:rPr>
              <a:t>© </a:t>
            </a:r>
            <a:r>
              <a:rPr sz="566" spc="24" dirty="0">
                <a:solidFill>
                  <a:srgbClr val="FFFFFF"/>
                </a:solidFill>
                <a:latin typeface="Calibri"/>
                <a:cs typeface="Calibri"/>
              </a:rPr>
              <a:t>202</a:t>
            </a:r>
            <a:r>
              <a:rPr lang="fr-FR" sz="566" spc="24" dirty="0">
                <a:solidFill>
                  <a:srgbClr val="FFFFFF"/>
                </a:solidFill>
                <a:latin typeface="Calibri"/>
                <a:cs typeface="Calibri"/>
              </a:rPr>
              <a:t>4</a:t>
            </a:r>
            <a:r>
              <a:rPr sz="566" spc="24" dirty="0">
                <a:solidFill>
                  <a:srgbClr val="FFFFFF"/>
                </a:solidFill>
                <a:latin typeface="Calibri"/>
                <a:cs typeface="Calibri"/>
              </a:rPr>
              <a:t> </a:t>
            </a:r>
            <a:r>
              <a:rPr sz="566" spc="47" dirty="0">
                <a:solidFill>
                  <a:srgbClr val="FFFFFF"/>
                </a:solidFill>
                <a:latin typeface="Calibri"/>
                <a:cs typeface="Calibri"/>
              </a:rPr>
              <a:t>KPMG </a:t>
            </a:r>
            <a:r>
              <a:rPr sz="566" spc="28" dirty="0">
                <a:solidFill>
                  <a:srgbClr val="FFFFFF"/>
                </a:solidFill>
                <a:latin typeface="Calibri"/>
                <a:cs typeface="Calibri"/>
              </a:rPr>
              <a:t>S.A., </a:t>
            </a:r>
            <a:r>
              <a:rPr sz="566" spc="24" dirty="0">
                <a:solidFill>
                  <a:srgbClr val="FFFFFF"/>
                </a:solidFill>
                <a:latin typeface="Calibri"/>
                <a:cs typeface="Calibri"/>
              </a:rPr>
              <a:t>société </a:t>
            </a:r>
            <a:r>
              <a:rPr sz="566" spc="19" dirty="0">
                <a:solidFill>
                  <a:srgbClr val="FFFFFF"/>
                </a:solidFill>
                <a:latin typeface="Calibri"/>
                <a:cs typeface="Calibri"/>
              </a:rPr>
              <a:t>anonyme d’expertise comptable </a:t>
            </a:r>
            <a:r>
              <a:rPr sz="566" spc="14" dirty="0">
                <a:solidFill>
                  <a:srgbClr val="FFFFFF"/>
                </a:solidFill>
                <a:latin typeface="Calibri"/>
                <a:cs typeface="Calibri"/>
              </a:rPr>
              <a:t>et </a:t>
            </a:r>
            <a:r>
              <a:rPr sz="566" spc="24" dirty="0">
                <a:solidFill>
                  <a:srgbClr val="FFFFFF"/>
                </a:solidFill>
                <a:latin typeface="Calibri"/>
                <a:cs typeface="Calibri"/>
              </a:rPr>
              <a:t>de commissariat </a:t>
            </a:r>
            <a:r>
              <a:rPr sz="566" spc="19" dirty="0">
                <a:solidFill>
                  <a:srgbClr val="FFFFFF"/>
                </a:solidFill>
                <a:latin typeface="Calibri"/>
                <a:cs typeface="Calibri"/>
              </a:rPr>
              <a:t>aux </a:t>
            </a:r>
            <a:r>
              <a:rPr sz="566" spc="28" dirty="0">
                <a:solidFill>
                  <a:srgbClr val="FFFFFF"/>
                </a:solidFill>
                <a:latin typeface="Calibri"/>
                <a:cs typeface="Calibri"/>
              </a:rPr>
              <a:t>comptes, membre </a:t>
            </a:r>
            <a:r>
              <a:rPr sz="566" spc="14" dirty="0">
                <a:solidFill>
                  <a:srgbClr val="FFFFFF"/>
                </a:solidFill>
                <a:latin typeface="Calibri"/>
                <a:cs typeface="Calibri"/>
              </a:rPr>
              <a:t>français </a:t>
            </a:r>
            <a:r>
              <a:rPr sz="566" spc="24" dirty="0">
                <a:solidFill>
                  <a:srgbClr val="FFFFFF"/>
                </a:solidFill>
                <a:latin typeface="Calibri"/>
                <a:cs typeface="Calibri"/>
              </a:rPr>
              <a:t>de </a:t>
            </a:r>
            <a:r>
              <a:rPr sz="566" spc="9" dirty="0">
                <a:solidFill>
                  <a:srgbClr val="FFFFFF"/>
                </a:solidFill>
                <a:latin typeface="Calibri"/>
                <a:cs typeface="Calibri"/>
              </a:rPr>
              <a:t>l’organisation </a:t>
            </a:r>
            <a:r>
              <a:rPr sz="566" spc="14" dirty="0">
                <a:solidFill>
                  <a:srgbClr val="FFFFFF"/>
                </a:solidFill>
                <a:latin typeface="Calibri"/>
                <a:cs typeface="Calibri"/>
              </a:rPr>
              <a:t>mondiale </a:t>
            </a:r>
            <a:r>
              <a:rPr sz="566" spc="47" dirty="0">
                <a:solidFill>
                  <a:srgbClr val="FFFFFF"/>
                </a:solidFill>
                <a:latin typeface="Calibri"/>
                <a:cs typeface="Calibri"/>
              </a:rPr>
              <a:t>KPMG </a:t>
            </a:r>
            <a:r>
              <a:rPr sz="566" spc="19" dirty="0">
                <a:solidFill>
                  <a:srgbClr val="FFFFFF"/>
                </a:solidFill>
                <a:latin typeface="Calibri"/>
                <a:cs typeface="Calibri"/>
              </a:rPr>
              <a:t>constituée </a:t>
            </a:r>
            <a:r>
              <a:rPr sz="566" spc="24" dirty="0">
                <a:solidFill>
                  <a:srgbClr val="FFFFFF"/>
                </a:solidFill>
                <a:latin typeface="Calibri"/>
                <a:cs typeface="Calibri"/>
              </a:rPr>
              <a:t>de </a:t>
            </a:r>
            <a:r>
              <a:rPr sz="566" spc="19" dirty="0">
                <a:solidFill>
                  <a:srgbClr val="FFFFFF"/>
                </a:solidFill>
                <a:latin typeface="Calibri"/>
                <a:cs typeface="Calibri"/>
              </a:rPr>
              <a:t>cabinets indépendants </a:t>
            </a:r>
            <a:r>
              <a:rPr sz="566" spc="9" dirty="0">
                <a:solidFill>
                  <a:srgbClr val="FFFFFF"/>
                </a:solidFill>
                <a:latin typeface="Calibri"/>
                <a:cs typeface="Calibri"/>
              </a:rPr>
              <a:t>affiliés à </a:t>
            </a:r>
            <a:r>
              <a:rPr sz="566" spc="47" dirty="0">
                <a:solidFill>
                  <a:srgbClr val="FFFFFF"/>
                </a:solidFill>
                <a:latin typeface="Calibri"/>
                <a:cs typeface="Calibri"/>
              </a:rPr>
              <a:t>KPMG </a:t>
            </a:r>
            <a:r>
              <a:rPr sz="566" spc="5" dirty="0">
                <a:solidFill>
                  <a:srgbClr val="FFFFFF"/>
                </a:solidFill>
                <a:latin typeface="Calibri"/>
                <a:cs typeface="Calibri"/>
              </a:rPr>
              <a:t>International </a:t>
            </a:r>
            <a:r>
              <a:rPr sz="566" spc="19" dirty="0">
                <a:solidFill>
                  <a:srgbClr val="FFFFFF"/>
                </a:solidFill>
                <a:latin typeface="Calibri"/>
                <a:cs typeface="Calibri"/>
              </a:rPr>
              <a:t>Limited,  une </a:t>
            </a:r>
            <a:r>
              <a:rPr sz="566" spc="24" dirty="0">
                <a:solidFill>
                  <a:srgbClr val="FFFFFF"/>
                </a:solidFill>
                <a:latin typeface="Calibri"/>
                <a:cs typeface="Calibri"/>
              </a:rPr>
              <a:t>société de </a:t>
            </a:r>
            <a:r>
              <a:rPr sz="566" dirty="0">
                <a:solidFill>
                  <a:srgbClr val="FFFFFF"/>
                </a:solidFill>
                <a:latin typeface="Calibri"/>
                <a:cs typeface="Calibri"/>
              </a:rPr>
              <a:t>droit </a:t>
            </a:r>
            <a:r>
              <a:rPr sz="566" spc="19" dirty="0">
                <a:solidFill>
                  <a:srgbClr val="FFFFFF"/>
                </a:solidFill>
                <a:latin typeface="Calibri"/>
                <a:cs typeface="Calibri"/>
              </a:rPr>
              <a:t>anglais </a:t>
            </a:r>
            <a:r>
              <a:rPr sz="566" spc="5" dirty="0">
                <a:solidFill>
                  <a:srgbClr val="FFFFFF"/>
                </a:solidFill>
                <a:latin typeface="Calibri"/>
                <a:cs typeface="Calibri"/>
              </a:rPr>
              <a:t>(« private </a:t>
            </a:r>
            <a:r>
              <a:rPr sz="566" spc="24" dirty="0">
                <a:solidFill>
                  <a:srgbClr val="FFFFFF"/>
                </a:solidFill>
                <a:latin typeface="Calibri"/>
                <a:cs typeface="Calibri"/>
              </a:rPr>
              <a:t>company </a:t>
            </a:r>
            <a:r>
              <a:rPr sz="566" spc="9" dirty="0">
                <a:solidFill>
                  <a:srgbClr val="FFFFFF"/>
                </a:solidFill>
                <a:latin typeface="Calibri"/>
                <a:cs typeface="Calibri"/>
              </a:rPr>
              <a:t>limited </a:t>
            </a:r>
            <a:r>
              <a:rPr sz="566" spc="14" dirty="0">
                <a:solidFill>
                  <a:srgbClr val="FFFFFF"/>
                </a:solidFill>
                <a:latin typeface="Calibri"/>
                <a:cs typeface="Calibri"/>
              </a:rPr>
              <a:t>by guarantee </a:t>
            </a:r>
            <a:r>
              <a:rPr sz="566" spc="5" dirty="0">
                <a:solidFill>
                  <a:srgbClr val="FFFFFF"/>
                </a:solidFill>
                <a:latin typeface="Calibri"/>
                <a:cs typeface="Calibri"/>
              </a:rPr>
              <a:t>»). </a:t>
            </a:r>
            <a:r>
              <a:rPr sz="566" spc="14" dirty="0">
                <a:solidFill>
                  <a:srgbClr val="FFFFFF"/>
                </a:solidFill>
                <a:latin typeface="Calibri"/>
                <a:cs typeface="Calibri"/>
              </a:rPr>
              <a:t>Tous </a:t>
            </a:r>
            <a:r>
              <a:rPr sz="566" spc="9" dirty="0">
                <a:solidFill>
                  <a:srgbClr val="FFFFFF"/>
                </a:solidFill>
                <a:latin typeface="Calibri"/>
                <a:cs typeface="Calibri"/>
              </a:rPr>
              <a:t>droits </a:t>
            </a:r>
            <a:r>
              <a:rPr sz="566" spc="24" dirty="0">
                <a:solidFill>
                  <a:srgbClr val="FFFFFF"/>
                </a:solidFill>
                <a:latin typeface="Calibri"/>
                <a:cs typeface="Calibri"/>
              </a:rPr>
              <a:t>réservés. </a:t>
            </a:r>
            <a:r>
              <a:rPr sz="566" spc="47" dirty="0">
                <a:solidFill>
                  <a:srgbClr val="FFFFFF"/>
                </a:solidFill>
                <a:latin typeface="Calibri"/>
                <a:cs typeface="Calibri"/>
              </a:rPr>
              <a:t>Le </a:t>
            </a:r>
            <a:r>
              <a:rPr sz="566" spc="24" dirty="0">
                <a:solidFill>
                  <a:srgbClr val="FFFFFF"/>
                </a:solidFill>
                <a:latin typeface="Calibri"/>
                <a:cs typeface="Calibri"/>
              </a:rPr>
              <a:t>nom </a:t>
            </a:r>
            <a:r>
              <a:rPr sz="566" spc="14" dirty="0">
                <a:solidFill>
                  <a:srgbClr val="FFFFFF"/>
                </a:solidFill>
                <a:latin typeface="Calibri"/>
                <a:cs typeface="Calibri"/>
              </a:rPr>
              <a:t>et le </a:t>
            </a:r>
            <a:r>
              <a:rPr sz="566" spc="19" dirty="0">
                <a:solidFill>
                  <a:srgbClr val="FFFFFF"/>
                </a:solidFill>
                <a:latin typeface="Calibri"/>
                <a:cs typeface="Calibri"/>
              </a:rPr>
              <a:t>logo </a:t>
            </a:r>
            <a:r>
              <a:rPr sz="566" spc="47" dirty="0">
                <a:solidFill>
                  <a:srgbClr val="FFFFFF"/>
                </a:solidFill>
                <a:latin typeface="Calibri"/>
                <a:cs typeface="Calibri"/>
              </a:rPr>
              <a:t>KPMG </a:t>
            </a:r>
            <a:r>
              <a:rPr sz="566" spc="19" dirty="0">
                <a:solidFill>
                  <a:srgbClr val="FFFFFF"/>
                </a:solidFill>
                <a:latin typeface="Calibri"/>
                <a:cs typeface="Calibri"/>
              </a:rPr>
              <a:t>sont </a:t>
            </a:r>
            <a:r>
              <a:rPr sz="566" spc="33" dirty="0">
                <a:solidFill>
                  <a:srgbClr val="FFFFFF"/>
                </a:solidFill>
                <a:latin typeface="Calibri"/>
                <a:cs typeface="Calibri"/>
              </a:rPr>
              <a:t>des </a:t>
            </a:r>
            <a:r>
              <a:rPr sz="566" spc="24" dirty="0">
                <a:solidFill>
                  <a:srgbClr val="FFFFFF"/>
                </a:solidFill>
                <a:latin typeface="Calibri"/>
                <a:cs typeface="Calibri"/>
              </a:rPr>
              <a:t>marques </a:t>
            </a:r>
            <a:r>
              <a:rPr sz="566" spc="19" dirty="0">
                <a:solidFill>
                  <a:srgbClr val="FFFFFF"/>
                </a:solidFill>
                <a:latin typeface="Calibri"/>
                <a:cs typeface="Calibri"/>
              </a:rPr>
              <a:t>utilisées </a:t>
            </a:r>
            <a:r>
              <a:rPr sz="566" spc="38" dirty="0">
                <a:solidFill>
                  <a:srgbClr val="FFFFFF"/>
                </a:solidFill>
                <a:latin typeface="Calibri"/>
                <a:cs typeface="Calibri"/>
              </a:rPr>
              <a:t>sous </a:t>
            </a:r>
            <a:r>
              <a:rPr sz="566" spc="19" dirty="0">
                <a:solidFill>
                  <a:srgbClr val="FFFFFF"/>
                </a:solidFill>
                <a:latin typeface="Calibri"/>
                <a:cs typeface="Calibri"/>
              </a:rPr>
              <a:t>licence </a:t>
            </a:r>
            <a:r>
              <a:rPr sz="566" spc="5" dirty="0">
                <a:solidFill>
                  <a:srgbClr val="FFFFFF"/>
                </a:solidFill>
                <a:latin typeface="Calibri"/>
                <a:cs typeface="Calibri"/>
              </a:rPr>
              <a:t>par </a:t>
            </a:r>
            <a:r>
              <a:rPr sz="566" spc="28" dirty="0">
                <a:solidFill>
                  <a:srgbClr val="FFFFFF"/>
                </a:solidFill>
                <a:latin typeface="Calibri"/>
                <a:cs typeface="Calibri"/>
              </a:rPr>
              <a:t>les </a:t>
            </a:r>
            <a:r>
              <a:rPr sz="566" spc="19" dirty="0">
                <a:solidFill>
                  <a:srgbClr val="FFFFFF"/>
                </a:solidFill>
                <a:latin typeface="Calibri"/>
                <a:cs typeface="Calibri"/>
              </a:rPr>
              <a:t>cabinets indépendants </a:t>
            </a:r>
            <a:r>
              <a:rPr sz="566" spc="33" dirty="0">
                <a:solidFill>
                  <a:srgbClr val="FFFFFF"/>
                </a:solidFill>
                <a:latin typeface="Calibri"/>
                <a:cs typeface="Calibri"/>
              </a:rPr>
              <a:t>membres </a:t>
            </a:r>
            <a:r>
              <a:rPr sz="566" spc="24" dirty="0">
                <a:solidFill>
                  <a:srgbClr val="FFFFFF"/>
                </a:solidFill>
                <a:latin typeface="Calibri"/>
                <a:cs typeface="Calibri"/>
              </a:rPr>
              <a:t>de </a:t>
            </a:r>
            <a:r>
              <a:rPr sz="566" spc="9" dirty="0">
                <a:solidFill>
                  <a:srgbClr val="FFFFFF"/>
                </a:solidFill>
                <a:latin typeface="Calibri"/>
                <a:cs typeface="Calibri"/>
              </a:rPr>
              <a:t>l’organisation  </a:t>
            </a:r>
            <a:r>
              <a:rPr sz="566" spc="14" dirty="0">
                <a:solidFill>
                  <a:srgbClr val="FFFFFF"/>
                </a:solidFill>
                <a:latin typeface="Calibri"/>
                <a:cs typeface="Calibri"/>
              </a:rPr>
              <a:t>mondiale </a:t>
            </a:r>
            <a:r>
              <a:rPr sz="566" spc="42" dirty="0">
                <a:solidFill>
                  <a:srgbClr val="FFFFFF"/>
                </a:solidFill>
                <a:latin typeface="Calibri"/>
                <a:cs typeface="Calibri"/>
              </a:rPr>
              <a:t>KPMG. </a:t>
            </a:r>
            <a:r>
              <a:rPr sz="566" spc="19" dirty="0">
                <a:solidFill>
                  <a:srgbClr val="FFFFFF"/>
                </a:solidFill>
                <a:latin typeface="Calibri"/>
                <a:cs typeface="Calibri"/>
              </a:rPr>
              <a:t>Imprimé </a:t>
            </a:r>
            <a:r>
              <a:rPr sz="566" spc="24" dirty="0">
                <a:solidFill>
                  <a:srgbClr val="FFFFFF"/>
                </a:solidFill>
                <a:latin typeface="Calibri"/>
                <a:cs typeface="Calibri"/>
              </a:rPr>
              <a:t>en </a:t>
            </a:r>
            <a:r>
              <a:rPr sz="566" spc="19" dirty="0">
                <a:solidFill>
                  <a:srgbClr val="FFFFFF"/>
                </a:solidFill>
                <a:latin typeface="Calibri"/>
                <a:cs typeface="Calibri"/>
              </a:rPr>
              <a:t>France. Conception </a:t>
            </a:r>
            <a:r>
              <a:rPr sz="566" spc="-19" dirty="0">
                <a:solidFill>
                  <a:srgbClr val="FFFFFF"/>
                </a:solidFill>
                <a:latin typeface="Calibri"/>
                <a:cs typeface="Calibri"/>
              </a:rPr>
              <a:t>- </a:t>
            </a:r>
            <a:r>
              <a:rPr sz="566" spc="14" dirty="0">
                <a:solidFill>
                  <a:srgbClr val="FFFFFF"/>
                </a:solidFill>
                <a:latin typeface="Calibri"/>
                <a:cs typeface="Calibri"/>
              </a:rPr>
              <a:t>Réalisation </a:t>
            </a:r>
            <a:r>
              <a:rPr sz="566" spc="5" dirty="0">
                <a:solidFill>
                  <a:srgbClr val="FFFFFF"/>
                </a:solidFill>
                <a:latin typeface="Calibri"/>
                <a:cs typeface="Calibri"/>
              </a:rPr>
              <a:t>: </a:t>
            </a:r>
            <a:r>
              <a:rPr sz="566" spc="14" dirty="0">
                <a:solidFill>
                  <a:srgbClr val="FFFFFF"/>
                </a:solidFill>
                <a:latin typeface="Calibri"/>
                <a:cs typeface="Calibri"/>
              </a:rPr>
              <a:t>Studio </a:t>
            </a:r>
            <a:r>
              <a:rPr sz="566" spc="24" dirty="0">
                <a:solidFill>
                  <a:srgbClr val="FFFFFF"/>
                </a:solidFill>
                <a:latin typeface="Calibri"/>
                <a:cs typeface="Calibri"/>
              </a:rPr>
              <a:t>Alger </a:t>
            </a:r>
            <a:r>
              <a:rPr sz="566" spc="-19" dirty="0">
                <a:solidFill>
                  <a:srgbClr val="FFFFFF"/>
                </a:solidFill>
                <a:latin typeface="Calibri"/>
                <a:cs typeface="Calibri"/>
              </a:rPr>
              <a:t>- </a:t>
            </a:r>
            <a:r>
              <a:rPr sz="566" spc="19" dirty="0">
                <a:solidFill>
                  <a:srgbClr val="FFFFFF"/>
                </a:solidFill>
                <a:latin typeface="Calibri"/>
                <a:cs typeface="Calibri"/>
              </a:rPr>
              <a:t>Mai</a:t>
            </a:r>
            <a:r>
              <a:rPr sz="566" spc="-19" dirty="0">
                <a:solidFill>
                  <a:srgbClr val="FFFFFF"/>
                </a:solidFill>
                <a:latin typeface="Calibri"/>
                <a:cs typeface="Calibri"/>
              </a:rPr>
              <a:t> </a:t>
            </a:r>
            <a:r>
              <a:rPr sz="566" spc="24" dirty="0">
                <a:solidFill>
                  <a:srgbClr val="FFFFFF"/>
                </a:solidFill>
                <a:latin typeface="Calibri"/>
                <a:cs typeface="Calibri"/>
              </a:rPr>
              <a:t>2023.</a:t>
            </a:r>
            <a:endParaRPr sz="566" dirty="0">
              <a:latin typeface="Calibri"/>
              <a:cs typeface="Calibri"/>
            </a:endParaRPr>
          </a:p>
          <a:p>
            <a:pPr marL="11976">
              <a:spcBef>
                <a:spcPts val="538"/>
              </a:spcBef>
            </a:pPr>
            <a:r>
              <a:rPr sz="566" spc="24" dirty="0">
                <a:solidFill>
                  <a:srgbClr val="FFFFFF"/>
                </a:solidFill>
                <a:latin typeface="Calibri"/>
                <a:cs typeface="Calibri"/>
              </a:rPr>
              <a:t>Crédits </a:t>
            </a:r>
            <a:r>
              <a:rPr sz="566" spc="19" dirty="0">
                <a:solidFill>
                  <a:srgbClr val="FFFFFF"/>
                </a:solidFill>
                <a:latin typeface="Calibri"/>
                <a:cs typeface="Calibri"/>
              </a:rPr>
              <a:t>photos </a:t>
            </a:r>
            <a:r>
              <a:rPr sz="566" spc="5" dirty="0">
                <a:solidFill>
                  <a:srgbClr val="FFFFFF"/>
                </a:solidFill>
                <a:latin typeface="Calibri"/>
                <a:cs typeface="Calibri"/>
              </a:rPr>
              <a:t>: </a:t>
            </a:r>
            <a:r>
              <a:rPr sz="566" spc="24" dirty="0">
                <a:solidFill>
                  <a:srgbClr val="FFFFFF"/>
                </a:solidFill>
                <a:latin typeface="Calibri"/>
                <a:cs typeface="Calibri"/>
              </a:rPr>
              <a:t>Unsplash,</a:t>
            </a:r>
            <a:r>
              <a:rPr sz="566" spc="47" dirty="0">
                <a:solidFill>
                  <a:srgbClr val="FFFFFF"/>
                </a:solidFill>
                <a:latin typeface="Calibri"/>
                <a:cs typeface="Calibri"/>
              </a:rPr>
              <a:t> </a:t>
            </a:r>
            <a:r>
              <a:rPr sz="566" spc="24" dirty="0">
                <a:solidFill>
                  <a:srgbClr val="FFFFFF"/>
                </a:solidFill>
                <a:latin typeface="Calibri"/>
                <a:cs typeface="Calibri"/>
              </a:rPr>
              <a:t>AdobeStock</a:t>
            </a:r>
            <a:endParaRPr sz="566" dirty="0">
              <a:latin typeface="Calibri"/>
              <a:cs typeface="Calibri"/>
            </a:endParaRPr>
          </a:p>
        </p:txBody>
      </p:sp>
      <p:sp>
        <p:nvSpPr>
          <p:cNvPr id="4" name="object 4"/>
          <p:cNvSpPr txBox="1">
            <a:spLocks noGrp="1"/>
          </p:cNvSpPr>
          <p:nvPr>
            <p:ph type="title"/>
          </p:nvPr>
        </p:nvSpPr>
        <p:spPr>
          <a:xfrm>
            <a:off x="429345" y="612579"/>
            <a:ext cx="987422" cy="882844"/>
          </a:xfrm>
          <a:prstGeom prst="rect">
            <a:avLst/>
          </a:prstGeom>
        </p:spPr>
        <p:txBody>
          <a:bodyPr vert="horz" wrap="square" lIns="0" tIns="11976" rIns="0" bIns="0" rtlCol="0">
            <a:spAutoFit/>
          </a:bodyPr>
          <a:lstStyle/>
          <a:p>
            <a:pPr marL="11976">
              <a:spcBef>
                <a:spcPts val="94"/>
              </a:spcBef>
            </a:pPr>
            <a:r>
              <a:rPr sz="2829" dirty="0">
                <a:solidFill>
                  <a:srgbClr val="ACEAFF"/>
                </a:solidFill>
              </a:rPr>
              <a:t>Co</a:t>
            </a:r>
            <a:r>
              <a:rPr sz="2829" spc="-14" dirty="0">
                <a:solidFill>
                  <a:srgbClr val="ACEAFF"/>
                </a:solidFill>
              </a:rPr>
              <a:t>nt</a:t>
            </a:r>
            <a:r>
              <a:rPr sz="2829" dirty="0">
                <a:solidFill>
                  <a:srgbClr val="ACEAFF"/>
                </a:solidFill>
              </a:rPr>
              <a:t>a</a:t>
            </a:r>
            <a:r>
              <a:rPr sz="2829" spc="-42" dirty="0">
                <a:solidFill>
                  <a:srgbClr val="ACEAFF"/>
                </a:solidFill>
              </a:rPr>
              <a:t>c</a:t>
            </a:r>
            <a:r>
              <a:rPr sz="2829" spc="-28" dirty="0">
                <a:solidFill>
                  <a:srgbClr val="ACEAFF"/>
                </a:solidFill>
              </a:rPr>
              <a:t>t</a:t>
            </a:r>
            <a:r>
              <a:rPr sz="2829" dirty="0">
                <a:solidFill>
                  <a:srgbClr val="ACEAFF"/>
                </a:solidFill>
              </a:rPr>
              <a:t>s</a:t>
            </a:r>
            <a:endParaRPr sz="2829"/>
          </a:p>
        </p:txBody>
      </p:sp>
      <p:sp>
        <p:nvSpPr>
          <p:cNvPr id="5" name="object 5"/>
          <p:cNvSpPr txBox="1"/>
          <p:nvPr/>
        </p:nvSpPr>
        <p:spPr>
          <a:xfrm>
            <a:off x="429345" y="1403183"/>
            <a:ext cx="1590414" cy="737613"/>
          </a:xfrm>
          <a:prstGeom prst="rect">
            <a:avLst/>
          </a:prstGeom>
        </p:spPr>
        <p:txBody>
          <a:bodyPr vert="horz" wrap="square" lIns="0" tIns="11976" rIns="0" bIns="0" rtlCol="0">
            <a:spAutoFit/>
          </a:bodyPr>
          <a:lstStyle/>
          <a:p>
            <a:pPr marL="11976">
              <a:spcBef>
                <a:spcPts val="94"/>
              </a:spcBef>
            </a:pPr>
            <a:r>
              <a:rPr sz="943" b="1" spc="-9" dirty="0">
                <a:solidFill>
                  <a:srgbClr val="ACEAFF"/>
                </a:solidFill>
                <a:latin typeface="Univers 45 Light"/>
                <a:cs typeface="Univers 45 Light"/>
              </a:rPr>
              <a:t>Arnaud</a:t>
            </a:r>
            <a:r>
              <a:rPr sz="943" b="1" spc="-5" dirty="0">
                <a:solidFill>
                  <a:srgbClr val="ACEAFF"/>
                </a:solidFill>
                <a:latin typeface="Univers 45 Light"/>
                <a:cs typeface="Univers 45 Light"/>
              </a:rPr>
              <a:t> Bourdeille</a:t>
            </a:r>
            <a:endParaRPr sz="943">
              <a:latin typeface="Univers 45 Light"/>
              <a:cs typeface="Univers 45 Light"/>
            </a:endParaRPr>
          </a:p>
          <a:p>
            <a:pPr marL="11976"/>
            <a:r>
              <a:rPr sz="943" spc="52" dirty="0">
                <a:solidFill>
                  <a:srgbClr val="FFFFFF"/>
                </a:solidFill>
                <a:latin typeface="Calibri"/>
                <a:cs typeface="Calibri"/>
              </a:rPr>
              <a:t>Associé,</a:t>
            </a:r>
            <a:endParaRPr sz="943">
              <a:latin typeface="Calibri"/>
              <a:cs typeface="Calibri"/>
            </a:endParaRPr>
          </a:p>
          <a:p>
            <a:pPr marL="11976"/>
            <a:r>
              <a:rPr sz="943" spc="47" dirty="0">
                <a:solidFill>
                  <a:srgbClr val="FFFFFF"/>
                </a:solidFill>
                <a:latin typeface="Calibri"/>
                <a:cs typeface="Calibri"/>
              </a:rPr>
              <a:t>Responsable Secteur</a:t>
            </a:r>
            <a:r>
              <a:rPr sz="943" spc="-5" dirty="0">
                <a:solidFill>
                  <a:srgbClr val="FFFFFF"/>
                </a:solidFill>
                <a:latin typeface="Calibri"/>
                <a:cs typeface="Calibri"/>
              </a:rPr>
              <a:t> </a:t>
            </a:r>
            <a:r>
              <a:rPr sz="943" spc="42" dirty="0">
                <a:solidFill>
                  <a:srgbClr val="FFFFFF"/>
                </a:solidFill>
                <a:latin typeface="Calibri"/>
                <a:cs typeface="Calibri"/>
              </a:rPr>
              <a:t>Banque</a:t>
            </a:r>
            <a:endParaRPr sz="943">
              <a:latin typeface="Calibri"/>
              <a:cs typeface="Calibri"/>
            </a:endParaRPr>
          </a:p>
          <a:p>
            <a:pPr marL="11976"/>
            <a:r>
              <a:rPr sz="943" spc="80" dirty="0">
                <a:solidFill>
                  <a:srgbClr val="FFFFFF"/>
                </a:solidFill>
                <a:latin typeface="Calibri"/>
                <a:cs typeface="Calibri"/>
              </a:rPr>
              <a:t>+33 </a:t>
            </a:r>
            <a:r>
              <a:rPr sz="943" spc="42" dirty="0">
                <a:solidFill>
                  <a:srgbClr val="FFFFFF"/>
                </a:solidFill>
                <a:latin typeface="Calibri"/>
                <a:cs typeface="Calibri"/>
              </a:rPr>
              <a:t>1 55 68 62</a:t>
            </a:r>
            <a:r>
              <a:rPr sz="943" spc="14" dirty="0">
                <a:solidFill>
                  <a:srgbClr val="FFFFFF"/>
                </a:solidFill>
                <a:latin typeface="Calibri"/>
                <a:cs typeface="Calibri"/>
              </a:rPr>
              <a:t> </a:t>
            </a:r>
            <a:r>
              <a:rPr sz="943" spc="-9" dirty="0">
                <a:solidFill>
                  <a:srgbClr val="FFFFFF"/>
                </a:solidFill>
                <a:latin typeface="Calibri"/>
                <a:cs typeface="Calibri"/>
              </a:rPr>
              <a:t>11</a:t>
            </a:r>
            <a:endParaRPr sz="943">
              <a:latin typeface="Calibri"/>
              <a:cs typeface="Calibri"/>
            </a:endParaRPr>
          </a:p>
          <a:p>
            <a:pPr marL="11976"/>
            <a:r>
              <a:rPr sz="943" spc="19" dirty="0">
                <a:solidFill>
                  <a:srgbClr val="FFFFFF"/>
                </a:solidFill>
                <a:latin typeface="Calibri"/>
                <a:cs typeface="Calibri"/>
                <a:hlinkClick r:id="rId3"/>
              </a:rPr>
              <a:t>abourdeille@kpmg.fr</a:t>
            </a:r>
            <a:endParaRPr sz="943">
              <a:latin typeface="Calibri"/>
              <a:cs typeface="Calibri"/>
            </a:endParaRPr>
          </a:p>
        </p:txBody>
      </p:sp>
      <p:sp>
        <p:nvSpPr>
          <p:cNvPr id="6" name="object 6"/>
          <p:cNvSpPr txBox="1"/>
          <p:nvPr/>
        </p:nvSpPr>
        <p:spPr>
          <a:xfrm>
            <a:off x="429345" y="2325455"/>
            <a:ext cx="1717360" cy="737613"/>
          </a:xfrm>
          <a:prstGeom prst="rect">
            <a:avLst/>
          </a:prstGeom>
        </p:spPr>
        <p:txBody>
          <a:bodyPr vert="horz" wrap="square" lIns="0" tIns="11976" rIns="0" bIns="0" rtlCol="0">
            <a:spAutoFit/>
          </a:bodyPr>
          <a:lstStyle/>
          <a:p>
            <a:pPr marL="11976">
              <a:spcBef>
                <a:spcPts val="94"/>
              </a:spcBef>
            </a:pPr>
            <a:r>
              <a:rPr sz="943" b="1" spc="-9" dirty="0">
                <a:solidFill>
                  <a:srgbClr val="ACEAFF"/>
                </a:solidFill>
                <a:latin typeface="Univers 45 Light"/>
                <a:cs typeface="Univers 45 Light"/>
              </a:rPr>
              <a:t>Marie-Christine</a:t>
            </a:r>
            <a:r>
              <a:rPr sz="943" b="1" spc="-5" dirty="0">
                <a:solidFill>
                  <a:srgbClr val="ACEAFF"/>
                </a:solidFill>
                <a:latin typeface="Univers 45 Light"/>
                <a:cs typeface="Univers 45 Light"/>
              </a:rPr>
              <a:t> </a:t>
            </a:r>
            <a:r>
              <a:rPr sz="943" b="1" spc="-9" dirty="0">
                <a:solidFill>
                  <a:srgbClr val="ACEAFF"/>
                </a:solidFill>
                <a:latin typeface="Univers 45 Light"/>
                <a:cs typeface="Univers 45 Light"/>
              </a:rPr>
              <a:t>Ferron-Jolys</a:t>
            </a:r>
            <a:endParaRPr sz="943">
              <a:latin typeface="Univers 45 Light"/>
              <a:cs typeface="Univers 45 Light"/>
            </a:endParaRPr>
          </a:p>
          <a:p>
            <a:pPr marL="11976"/>
            <a:r>
              <a:rPr sz="943" spc="52" dirty="0">
                <a:solidFill>
                  <a:srgbClr val="FFFFFF"/>
                </a:solidFill>
                <a:latin typeface="Calibri"/>
                <a:cs typeface="Calibri"/>
              </a:rPr>
              <a:t>Associée,</a:t>
            </a:r>
            <a:endParaRPr sz="943">
              <a:latin typeface="Calibri"/>
              <a:cs typeface="Calibri"/>
            </a:endParaRPr>
          </a:p>
          <a:p>
            <a:pPr marL="11976"/>
            <a:r>
              <a:rPr sz="943" spc="47" dirty="0">
                <a:solidFill>
                  <a:srgbClr val="FFFFFF"/>
                </a:solidFill>
                <a:latin typeface="Calibri"/>
                <a:cs typeface="Calibri"/>
              </a:rPr>
              <a:t>Responsable </a:t>
            </a:r>
            <a:r>
              <a:rPr sz="943" spc="113" dirty="0">
                <a:solidFill>
                  <a:srgbClr val="FFFFFF"/>
                </a:solidFill>
                <a:latin typeface="Calibri"/>
                <a:cs typeface="Calibri"/>
              </a:rPr>
              <a:t>ESG </a:t>
            </a:r>
            <a:r>
              <a:rPr sz="943" spc="19" dirty="0">
                <a:solidFill>
                  <a:srgbClr val="FFFFFF"/>
                </a:solidFill>
                <a:latin typeface="Calibri"/>
                <a:cs typeface="Calibri"/>
              </a:rPr>
              <a:t>Audit</a:t>
            </a:r>
            <a:r>
              <a:rPr sz="943" spc="-66" dirty="0">
                <a:solidFill>
                  <a:srgbClr val="FFFFFF"/>
                </a:solidFill>
                <a:latin typeface="Calibri"/>
                <a:cs typeface="Calibri"/>
              </a:rPr>
              <a:t> </a:t>
            </a:r>
            <a:r>
              <a:rPr sz="943" spc="38" dirty="0">
                <a:solidFill>
                  <a:srgbClr val="FFFFFF"/>
                </a:solidFill>
                <a:latin typeface="Calibri"/>
                <a:cs typeface="Calibri"/>
              </a:rPr>
              <a:t>Banque</a:t>
            </a:r>
            <a:endParaRPr sz="943">
              <a:latin typeface="Calibri"/>
              <a:cs typeface="Calibri"/>
            </a:endParaRPr>
          </a:p>
          <a:p>
            <a:pPr marL="11976"/>
            <a:r>
              <a:rPr sz="943" spc="80" dirty="0">
                <a:solidFill>
                  <a:srgbClr val="FFFFFF"/>
                </a:solidFill>
                <a:latin typeface="Calibri"/>
                <a:cs typeface="Calibri"/>
              </a:rPr>
              <a:t>+33 </a:t>
            </a:r>
            <a:r>
              <a:rPr sz="943" spc="42" dirty="0">
                <a:solidFill>
                  <a:srgbClr val="FFFFFF"/>
                </a:solidFill>
                <a:latin typeface="Calibri"/>
                <a:cs typeface="Calibri"/>
              </a:rPr>
              <a:t>1 55 68 69</a:t>
            </a:r>
            <a:r>
              <a:rPr sz="943" spc="14" dirty="0">
                <a:solidFill>
                  <a:srgbClr val="FFFFFF"/>
                </a:solidFill>
                <a:latin typeface="Calibri"/>
                <a:cs typeface="Calibri"/>
              </a:rPr>
              <a:t> </a:t>
            </a:r>
            <a:r>
              <a:rPr sz="943" spc="19" dirty="0">
                <a:solidFill>
                  <a:srgbClr val="FFFFFF"/>
                </a:solidFill>
                <a:latin typeface="Calibri"/>
                <a:cs typeface="Calibri"/>
              </a:rPr>
              <a:t>19</a:t>
            </a:r>
            <a:endParaRPr sz="943">
              <a:latin typeface="Calibri"/>
              <a:cs typeface="Calibri"/>
            </a:endParaRPr>
          </a:p>
          <a:p>
            <a:pPr marL="11976"/>
            <a:r>
              <a:rPr sz="943" spc="28" dirty="0">
                <a:solidFill>
                  <a:srgbClr val="FFFFFF"/>
                </a:solidFill>
                <a:latin typeface="Calibri"/>
                <a:cs typeface="Calibri"/>
                <a:hlinkClick r:id="rId4"/>
              </a:rPr>
              <a:t>mjolys@kpmg.fr</a:t>
            </a:r>
            <a:endParaRPr sz="943">
              <a:latin typeface="Calibri"/>
              <a:cs typeface="Calibri"/>
            </a:endParaRPr>
          </a:p>
        </p:txBody>
      </p:sp>
      <p:sp>
        <p:nvSpPr>
          <p:cNvPr id="7" name="object 7"/>
          <p:cNvSpPr txBox="1"/>
          <p:nvPr/>
        </p:nvSpPr>
        <p:spPr>
          <a:xfrm>
            <a:off x="429345" y="3247728"/>
            <a:ext cx="1468259" cy="882716"/>
          </a:xfrm>
          <a:prstGeom prst="rect">
            <a:avLst/>
          </a:prstGeom>
        </p:spPr>
        <p:txBody>
          <a:bodyPr vert="horz" wrap="square" lIns="0" tIns="11976" rIns="0" bIns="0" rtlCol="0">
            <a:spAutoFit/>
          </a:bodyPr>
          <a:lstStyle/>
          <a:p>
            <a:pPr marL="11976">
              <a:spcBef>
                <a:spcPts val="94"/>
              </a:spcBef>
            </a:pPr>
            <a:r>
              <a:rPr sz="943" b="1" spc="-5" dirty="0">
                <a:solidFill>
                  <a:srgbClr val="ACEAFF"/>
                </a:solidFill>
                <a:latin typeface="Univers 45 Light"/>
                <a:cs typeface="Univers 45 Light"/>
              </a:rPr>
              <a:t>Sylvie </a:t>
            </a:r>
            <a:r>
              <a:rPr sz="943" b="1" dirty="0">
                <a:solidFill>
                  <a:srgbClr val="ACEAFF"/>
                </a:solidFill>
                <a:latin typeface="Univers 45 Light"/>
                <a:cs typeface="Univers 45 Light"/>
              </a:rPr>
              <a:t>Miet</a:t>
            </a:r>
            <a:endParaRPr sz="943">
              <a:latin typeface="Univers 45 Light"/>
              <a:cs typeface="Univers 45 Light"/>
            </a:endParaRPr>
          </a:p>
          <a:p>
            <a:pPr marL="11976"/>
            <a:r>
              <a:rPr sz="943" spc="52" dirty="0">
                <a:solidFill>
                  <a:srgbClr val="FFFFFF"/>
                </a:solidFill>
                <a:latin typeface="Calibri"/>
                <a:cs typeface="Calibri"/>
              </a:rPr>
              <a:t>Associée,</a:t>
            </a:r>
            <a:endParaRPr sz="943">
              <a:latin typeface="Calibri"/>
              <a:cs typeface="Calibri"/>
            </a:endParaRPr>
          </a:p>
          <a:p>
            <a:pPr marL="11976"/>
            <a:r>
              <a:rPr sz="943" spc="47" dirty="0">
                <a:solidFill>
                  <a:srgbClr val="FFFFFF"/>
                </a:solidFill>
                <a:latin typeface="Calibri"/>
                <a:cs typeface="Calibri"/>
              </a:rPr>
              <a:t>Responsable</a:t>
            </a:r>
            <a:r>
              <a:rPr sz="943" spc="38" dirty="0">
                <a:solidFill>
                  <a:srgbClr val="FFFFFF"/>
                </a:solidFill>
                <a:latin typeface="Calibri"/>
                <a:cs typeface="Calibri"/>
              </a:rPr>
              <a:t> </a:t>
            </a:r>
            <a:r>
              <a:rPr sz="943" spc="33" dirty="0">
                <a:solidFill>
                  <a:srgbClr val="FFFFFF"/>
                </a:solidFill>
                <a:latin typeface="Calibri"/>
                <a:cs typeface="Calibri"/>
              </a:rPr>
              <a:t>Regulatory</a:t>
            </a:r>
            <a:endParaRPr sz="943">
              <a:latin typeface="Calibri"/>
              <a:cs typeface="Calibri"/>
            </a:endParaRPr>
          </a:p>
          <a:p>
            <a:pPr marL="11976"/>
            <a:r>
              <a:rPr sz="943" spc="33" dirty="0">
                <a:solidFill>
                  <a:srgbClr val="FFFFFF"/>
                </a:solidFill>
                <a:latin typeface="Calibri"/>
                <a:cs typeface="Calibri"/>
              </a:rPr>
              <a:t>&amp; </a:t>
            </a:r>
            <a:r>
              <a:rPr sz="943" spc="47" dirty="0">
                <a:solidFill>
                  <a:srgbClr val="FFFFFF"/>
                </a:solidFill>
                <a:latin typeface="Calibri"/>
                <a:cs typeface="Calibri"/>
              </a:rPr>
              <a:t>Hub </a:t>
            </a:r>
            <a:r>
              <a:rPr sz="943" spc="38" dirty="0">
                <a:solidFill>
                  <a:srgbClr val="FFFFFF"/>
                </a:solidFill>
                <a:latin typeface="Calibri"/>
                <a:cs typeface="Calibri"/>
              </a:rPr>
              <a:t>Sustainable</a:t>
            </a:r>
            <a:r>
              <a:rPr sz="943" spc="19" dirty="0">
                <a:solidFill>
                  <a:srgbClr val="FFFFFF"/>
                </a:solidFill>
                <a:latin typeface="Calibri"/>
                <a:cs typeface="Calibri"/>
              </a:rPr>
              <a:t> </a:t>
            </a:r>
            <a:r>
              <a:rPr sz="943" spc="38" dirty="0">
                <a:solidFill>
                  <a:srgbClr val="FFFFFF"/>
                </a:solidFill>
                <a:latin typeface="Calibri"/>
                <a:cs typeface="Calibri"/>
              </a:rPr>
              <a:t>Banking</a:t>
            </a:r>
            <a:endParaRPr sz="943">
              <a:latin typeface="Calibri"/>
              <a:cs typeface="Calibri"/>
            </a:endParaRPr>
          </a:p>
          <a:p>
            <a:pPr marL="11976"/>
            <a:r>
              <a:rPr sz="943" spc="80" dirty="0">
                <a:solidFill>
                  <a:srgbClr val="FFFFFF"/>
                </a:solidFill>
                <a:latin typeface="Calibri"/>
                <a:cs typeface="Calibri"/>
              </a:rPr>
              <a:t>+33 </a:t>
            </a:r>
            <a:r>
              <a:rPr sz="943" spc="42" dirty="0">
                <a:solidFill>
                  <a:srgbClr val="FFFFFF"/>
                </a:solidFill>
                <a:latin typeface="Calibri"/>
                <a:cs typeface="Calibri"/>
              </a:rPr>
              <a:t>1 55 68 </a:t>
            </a:r>
            <a:r>
              <a:rPr sz="943" spc="-19" dirty="0">
                <a:solidFill>
                  <a:srgbClr val="FFFFFF"/>
                </a:solidFill>
                <a:latin typeface="Calibri"/>
                <a:cs typeface="Calibri"/>
              </a:rPr>
              <a:t>74</a:t>
            </a:r>
            <a:r>
              <a:rPr sz="943" spc="9" dirty="0">
                <a:solidFill>
                  <a:srgbClr val="FFFFFF"/>
                </a:solidFill>
                <a:latin typeface="Calibri"/>
                <a:cs typeface="Calibri"/>
              </a:rPr>
              <a:t> </a:t>
            </a:r>
            <a:r>
              <a:rPr sz="943" spc="42" dirty="0">
                <a:solidFill>
                  <a:srgbClr val="FFFFFF"/>
                </a:solidFill>
                <a:latin typeface="Calibri"/>
                <a:cs typeface="Calibri"/>
              </a:rPr>
              <a:t>49</a:t>
            </a:r>
            <a:endParaRPr sz="943">
              <a:latin typeface="Calibri"/>
              <a:cs typeface="Calibri"/>
            </a:endParaRPr>
          </a:p>
          <a:p>
            <a:pPr marL="11976"/>
            <a:r>
              <a:rPr sz="943" spc="33" dirty="0">
                <a:solidFill>
                  <a:srgbClr val="FFFFFF"/>
                </a:solidFill>
                <a:latin typeface="Calibri"/>
                <a:cs typeface="Calibri"/>
                <a:hlinkClick r:id="rId5"/>
              </a:rPr>
              <a:t>smiet@kpmg.fr</a:t>
            </a:r>
            <a:endParaRPr sz="943">
              <a:latin typeface="Calibri"/>
              <a:cs typeface="Calibri"/>
            </a:endParaRPr>
          </a:p>
        </p:txBody>
      </p:sp>
      <p:sp>
        <p:nvSpPr>
          <p:cNvPr id="8" name="object 8"/>
          <p:cNvSpPr txBox="1"/>
          <p:nvPr/>
        </p:nvSpPr>
        <p:spPr>
          <a:xfrm>
            <a:off x="3532923" y="3259323"/>
            <a:ext cx="2679388" cy="882716"/>
          </a:xfrm>
          <a:prstGeom prst="rect">
            <a:avLst/>
          </a:prstGeom>
        </p:spPr>
        <p:txBody>
          <a:bodyPr vert="horz" wrap="square" lIns="0" tIns="11976" rIns="0" bIns="0" rtlCol="0">
            <a:spAutoFit/>
          </a:bodyPr>
          <a:lstStyle/>
          <a:p>
            <a:pPr marL="11976">
              <a:spcBef>
                <a:spcPts val="94"/>
              </a:spcBef>
            </a:pPr>
            <a:r>
              <a:rPr sz="943" b="1" dirty="0">
                <a:solidFill>
                  <a:srgbClr val="ACEAFF"/>
                </a:solidFill>
                <a:latin typeface="Univers 45 Light"/>
                <a:cs typeface="Univers 45 Light"/>
              </a:rPr>
              <a:t>Mylène</a:t>
            </a:r>
            <a:r>
              <a:rPr sz="943" b="1" spc="-5" dirty="0">
                <a:solidFill>
                  <a:srgbClr val="ACEAFF"/>
                </a:solidFill>
                <a:latin typeface="Univers 45 Light"/>
                <a:cs typeface="Univers 45 Light"/>
              </a:rPr>
              <a:t> Miguirditchian</a:t>
            </a:r>
            <a:endParaRPr sz="943" dirty="0">
              <a:latin typeface="Univers 45 Light"/>
              <a:cs typeface="Univers 45 Light"/>
            </a:endParaRPr>
          </a:p>
          <a:p>
            <a:pPr marL="11976"/>
            <a:r>
              <a:rPr lang="fr-FR" sz="943" spc="14" dirty="0">
                <a:solidFill>
                  <a:srgbClr val="FFFFFF"/>
                </a:solidFill>
                <a:latin typeface="Calibri"/>
                <a:cs typeface="Calibri"/>
              </a:rPr>
              <a:t>Associée,</a:t>
            </a:r>
            <a:endParaRPr sz="943" dirty="0">
              <a:latin typeface="Calibri"/>
              <a:cs typeface="Calibri"/>
            </a:endParaRPr>
          </a:p>
          <a:p>
            <a:pPr marL="11976"/>
            <a:r>
              <a:rPr lang="fr-FR" sz="943" spc="28" dirty="0">
                <a:solidFill>
                  <a:srgbClr val="FFFFFF"/>
                </a:solidFill>
                <a:latin typeface="Calibri"/>
                <a:cs typeface="Calibri"/>
              </a:rPr>
              <a:t>Responsable de la d</a:t>
            </a:r>
            <a:r>
              <a:rPr sz="943" spc="28" dirty="0" err="1">
                <a:solidFill>
                  <a:srgbClr val="FFFFFF"/>
                </a:solidFill>
                <a:latin typeface="Calibri"/>
                <a:cs typeface="Calibri"/>
              </a:rPr>
              <a:t>octrine</a:t>
            </a:r>
            <a:r>
              <a:rPr sz="943" spc="28" dirty="0">
                <a:solidFill>
                  <a:srgbClr val="FFFFFF"/>
                </a:solidFill>
                <a:latin typeface="Calibri"/>
                <a:cs typeface="Calibri"/>
              </a:rPr>
              <a:t> </a:t>
            </a:r>
            <a:br>
              <a:rPr lang="fr-FR" sz="943" spc="28" dirty="0">
                <a:solidFill>
                  <a:srgbClr val="FFFFFF"/>
                </a:solidFill>
                <a:latin typeface="Calibri"/>
                <a:cs typeface="Calibri"/>
              </a:rPr>
            </a:br>
            <a:r>
              <a:rPr sz="943" spc="28" dirty="0" err="1">
                <a:solidFill>
                  <a:srgbClr val="FFFFFF"/>
                </a:solidFill>
                <a:latin typeface="Calibri"/>
                <a:cs typeface="Calibri"/>
              </a:rPr>
              <a:t>comptable</a:t>
            </a:r>
            <a:r>
              <a:rPr sz="943" spc="94" dirty="0">
                <a:solidFill>
                  <a:srgbClr val="FFFFFF"/>
                </a:solidFill>
                <a:latin typeface="Calibri"/>
                <a:cs typeface="Calibri"/>
              </a:rPr>
              <a:t> </a:t>
            </a:r>
            <a:r>
              <a:rPr sz="943" spc="24" dirty="0">
                <a:solidFill>
                  <a:srgbClr val="FFFFFF"/>
                </a:solidFill>
                <a:latin typeface="Calibri"/>
                <a:cs typeface="Calibri"/>
              </a:rPr>
              <a:t>bancaire</a:t>
            </a:r>
            <a:endParaRPr sz="943" dirty="0">
              <a:latin typeface="Calibri"/>
              <a:cs typeface="Calibri"/>
            </a:endParaRPr>
          </a:p>
          <a:p>
            <a:pPr marL="11976"/>
            <a:r>
              <a:rPr sz="943" spc="80" dirty="0">
                <a:solidFill>
                  <a:srgbClr val="FFFFFF"/>
                </a:solidFill>
                <a:latin typeface="Calibri"/>
                <a:cs typeface="Calibri"/>
              </a:rPr>
              <a:t>+33 </a:t>
            </a:r>
            <a:r>
              <a:rPr sz="943" spc="42" dirty="0">
                <a:solidFill>
                  <a:srgbClr val="FFFFFF"/>
                </a:solidFill>
                <a:latin typeface="Calibri"/>
                <a:cs typeface="Calibri"/>
              </a:rPr>
              <a:t>1 55 68 93</a:t>
            </a:r>
            <a:r>
              <a:rPr sz="943" spc="19" dirty="0">
                <a:solidFill>
                  <a:srgbClr val="FFFFFF"/>
                </a:solidFill>
                <a:latin typeface="Calibri"/>
                <a:cs typeface="Calibri"/>
              </a:rPr>
              <a:t> </a:t>
            </a:r>
            <a:r>
              <a:rPr sz="943" spc="42" dirty="0">
                <a:solidFill>
                  <a:srgbClr val="FFFFFF"/>
                </a:solidFill>
                <a:latin typeface="Calibri"/>
                <a:cs typeface="Calibri"/>
              </a:rPr>
              <a:t>87</a:t>
            </a:r>
            <a:endParaRPr sz="943" dirty="0">
              <a:latin typeface="Calibri"/>
              <a:cs typeface="Calibri"/>
            </a:endParaRPr>
          </a:p>
          <a:p>
            <a:pPr marL="11976"/>
            <a:r>
              <a:rPr sz="943" spc="24" dirty="0">
                <a:solidFill>
                  <a:srgbClr val="FFFFFF"/>
                </a:solidFill>
                <a:latin typeface="Calibri"/>
                <a:cs typeface="Calibri"/>
                <a:hlinkClick r:id="rId6"/>
              </a:rPr>
              <a:t>mmiguirdtchian@kpmg.fr</a:t>
            </a:r>
            <a:endParaRPr sz="943" dirty="0">
              <a:latin typeface="Calibri"/>
              <a:cs typeface="Calibri"/>
            </a:endParaRPr>
          </a:p>
        </p:txBody>
      </p:sp>
      <p:sp>
        <p:nvSpPr>
          <p:cNvPr id="9" name="object 9"/>
          <p:cNvSpPr txBox="1"/>
          <p:nvPr/>
        </p:nvSpPr>
        <p:spPr>
          <a:xfrm>
            <a:off x="3532923" y="1410175"/>
            <a:ext cx="1451492" cy="737613"/>
          </a:xfrm>
          <a:prstGeom prst="rect">
            <a:avLst/>
          </a:prstGeom>
        </p:spPr>
        <p:txBody>
          <a:bodyPr vert="horz" wrap="square" lIns="0" tIns="11976" rIns="0" bIns="0" rtlCol="0">
            <a:spAutoFit/>
          </a:bodyPr>
          <a:lstStyle/>
          <a:p>
            <a:pPr marL="11976">
              <a:spcBef>
                <a:spcPts val="94"/>
              </a:spcBef>
            </a:pPr>
            <a:r>
              <a:rPr sz="943" b="1" dirty="0">
                <a:solidFill>
                  <a:srgbClr val="ACEAFF"/>
                </a:solidFill>
                <a:latin typeface="Univers 45 Light"/>
                <a:cs typeface="Univers 45 Light"/>
              </a:rPr>
              <a:t>Nicolas de</a:t>
            </a:r>
            <a:r>
              <a:rPr sz="943" b="1" spc="-14" dirty="0">
                <a:solidFill>
                  <a:srgbClr val="ACEAFF"/>
                </a:solidFill>
                <a:latin typeface="Univers 45 Light"/>
                <a:cs typeface="Univers 45 Light"/>
              </a:rPr>
              <a:t> </a:t>
            </a:r>
            <a:r>
              <a:rPr sz="943" b="1" spc="-5" dirty="0">
                <a:solidFill>
                  <a:srgbClr val="ACEAFF"/>
                </a:solidFill>
                <a:latin typeface="Univers 45 Light"/>
                <a:cs typeface="Univers 45 Light"/>
              </a:rPr>
              <a:t>Luze</a:t>
            </a:r>
            <a:endParaRPr sz="943" dirty="0">
              <a:latin typeface="Univers 45 Light"/>
              <a:cs typeface="Univers 45 Light"/>
            </a:endParaRPr>
          </a:p>
          <a:p>
            <a:pPr marL="11976"/>
            <a:r>
              <a:rPr sz="943" spc="52" dirty="0">
                <a:solidFill>
                  <a:srgbClr val="FFFFFF"/>
                </a:solidFill>
                <a:latin typeface="Calibri"/>
                <a:cs typeface="Calibri"/>
              </a:rPr>
              <a:t>Associé,</a:t>
            </a:r>
            <a:endParaRPr sz="943" dirty="0">
              <a:latin typeface="Calibri"/>
              <a:cs typeface="Calibri"/>
            </a:endParaRPr>
          </a:p>
          <a:p>
            <a:pPr marL="11976"/>
            <a:r>
              <a:rPr sz="943" spc="47" dirty="0">
                <a:solidFill>
                  <a:srgbClr val="FFFFFF"/>
                </a:solidFill>
                <a:latin typeface="Calibri"/>
                <a:cs typeface="Calibri"/>
              </a:rPr>
              <a:t>Responsable </a:t>
            </a:r>
            <a:r>
              <a:rPr sz="943" spc="19" dirty="0">
                <a:solidFill>
                  <a:srgbClr val="FFFFFF"/>
                </a:solidFill>
                <a:latin typeface="Calibri"/>
                <a:cs typeface="Calibri"/>
              </a:rPr>
              <a:t>Audit</a:t>
            </a:r>
            <a:r>
              <a:rPr sz="943" spc="-24" dirty="0">
                <a:solidFill>
                  <a:srgbClr val="FFFFFF"/>
                </a:solidFill>
                <a:latin typeface="Calibri"/>
                <a:cs typeface="Calibri"/>
              </a:rPr>
              <a:t> </a:t>
            </a:r>
            <a:r>
              <a:rPr sz="943" spc="42" dirty="0">
                <a:solidFill>
                  <a:srgbClr val="FFFFFF"/>
                </a:solidFill>
                <a:latin typeface="Calibri"/>
                <a:cs typeface="Calibri"/>
              </a:rPr>
              <a:t>Banque</a:t>
            </a:r>
            <a:endParaRPr sz="943" dirty="0">
              <a:latin typeface="Calibri"/>
              <a:cs typeface="Calibri"/>
            </a:endParaRPr>
          </a:p>
          <a:p>
            <a:pPr marL="11976"/>
            <a:r>
              <a:rPr sz="943" spc="80" dirty="0">
                <a:solidFill>
                  <a:srgbClr val="FFFFFF"/>
                </a:solidFill>
                <a:latin typeface="Calibri"/>
                <a:cs typeface="Calibri"/>
              </a:rPr>
              <a:t>+33 </a:t>
            </a:r>
            <a:r>
              <a:rPr sz="943" spc="42" dirty="0">
                <a:solidFill>
                  <a:srgbClr val="FFFFFF"/>
                </a:solidFill>
                <a:latin typeface="Calibri"/>
                <a:cs typeface="Calibri"/>
              </a:rPr>
              <a:t>1 55 68 49</a:t>
            </a:r>
            <a:r>
              <a:rPr sz="943" spc="9" dirty="0">
                <a:solidFill>
                  <a:srgbClr val="FFFFFF"/>
                </a:solidFill>
                <a:latin typeface="Calibri"/>
                <a:cs typeface="Calibri"/>
              </a:rPr>
              <a:t> </a:t>
            </a:r>
            <a:r>
              <a:rPr sz="943" spc="42" dirty="0">
                <a:solidFill>
                  <a:srgbClr val="FFFFFF"/>
                </a:solidFill>
                <a:latin typeface="Calibri"/>
                <a:cs typeface="Calibri"/>
              </a:rPr>
              <a:t>90</a:t>
            </a:r>
            <a:endParaRPr sz="943" dirty="0">
              <a:latin typeface="Calibri"/>
              <a:cs typeface="Calibri"/>
            </a:endParaRPr>
          </a:p>
          <a:p>
            <a:pPr marL="11976"/>
            <a:r>
              <a:rPr sz="943" spc="24" dirty="0">
                <a:solidFill>
                  <a:srgbClr val="FFFFFF"/>
                </a:solidFill>
                <a:latin typeface="Calibri"/>
                <a:cs typeface="Calibri"/>
                <a:hlinkClick r:id="rId7"/>
              </a:rPr>
              <a:t>ndeluze@kpmg.fr</a:t>
            </a:r>
            <a:endParaRPr sz="943" dirty="0">
              <a:latin typeface="Calibri"/>
              <a:cs typeface="Calibri"/>
            </a:endParaRPr>
          </a:p>
        </p:txBody>
      </p:sp>
      <p:sp>
        <p:nvSpPr>
          <p:cNvPr id="10" name="object 10"/>
          <p:cNvSpPr txBox="1"/>
          <p:nvPr/>
        </p:nvSpPr>
        <p:spPr>
          <a:xfrm>
            <a:off x="3549091" y="2320352"/>
            <a:ext cx="1636522" cy="737613"/>
          </a:xfrm>
          <a:prstGeom prst="rect">
            <a:avLst/>
          </a:prstGeom>
        </p:spPr>
        <p:txBody>
          <a:bodyPr vert="horz" wrap="square" lIns="0" tIns="11976" rIns="0" bIns="0" rtlCol="0">
            <a:spAutoFit/>
          </a:bodyPr>
          <a:lstStyle/>
          <a:p>
            <a:pPr marL="11976">
              <a:spcBef>
                <a:spcPts val="94"/>
              </a:spcBef>
            </a:pPr>
            <a:r>
              <a:rPr sz="943" b="1" spc="-5" dirty="0">
                <a:solidFill>
                  <a:srgbClr val="ACEAFF"/>
                </a:solidFill>
                <a:latin typeface="Univers 45 Light"/>
                <a:cs typeface="Univers 45 Light"/>
              </a:rPr>
              <a:t>Antoine </a:t>
            </a:r>
            <a:r>
              <a:rPr sz="943" b="1" dirty="0">
                <a:solidFill>
                  <a:srgbClr val="ACEAFF"/>
                </a:solidFill>
                <a:latin typeface="Univers 45 Light"/>
                <a:cs typeface="Univers 45 Light"/>
              </a:rPr>
              <a:t>Desjars</a:t>
            </a:r>
            <a:endParaRPr sz="943" dirty="0">
              <a:latin typeface="Univers 45 Light"/>
              <a:cs typeface="Univers 45 Light"/>
            </a:endParaRPr>
          </a:p>
          <a:p>
            <a:pPr marL="11976"/>
            <a:r>
              <a:rPr sz="943" spc="52" dirty="0">
                <a:solidFill>
                  <a:srgbClr val="FFFFFF"/>
                </a:solidFill>
                <a:latin typeface="Calibri"/>
                <a:cs typeface="Calibri"/>
              </a:rPr>
              <a:t>Associé,</a:t>
            </a:r>
            <a:endParaRPr sz="943" dirty="0">
              <a:latin typeface="Calibri"/>
              <a:cs typeface="Calibri"/>
            </a:endParaRPr>
          </a:p>
          <a:p>
            <a:pPr marL="11976"/>
            <a:r>
              <a:rPr sz="943" spc="47" dirty="0">
                <a:solidFill>
                  <a:srgbClr val="FFFFFF"/>
                </a:solidFill>
                <a:latin typeface="Calibri"/>
                <a:cs typeface="Calibri"/>
              </a:rPr>
              <a:t>Responsable </a:t>
            </a:r>
            <a:r>
              <a:rPr sz="943" spc="38" dirty="0">
                <a:solidFill>
                  <a:srgbClr val="FFFFFF"/>
                </a:solidFill>
                <a:latin typeface="Calibri"/>
                <a:cs typeface="Calibri"/>
              </a:rPr>
              <a:t>Advisory</a:t>
            </a:r>
            <a:r>
              <a:rPr sz="943" spc="-19" dirty="0">
                <a:solidFill>
                  <a:srgbClr val="FFFFFF"/>
                </a:solidFill>
                <a:latin typeface="Calibri"/>
                <a:cs typeface="Calibri"/>
              </a:rPr>
              <a:t> </a:t>
            </a:r>
            <a:r>
              <a:rPr sz="943" spc="42" dirty="0">
                <a:solidFill>
                  <a:srgbClr val="FFFFFF"/>
                </a:solidFill>
                <a:latin typeface="Calibri"/>
                <a:cs typeface="Calibri"/>
              </a:rPr>
              <a:t>Banque</a:t>
            </a:r>
            <a:endParaRPr sz="943" dirty="0">
              <a:latin typeface="Calibri"/>
              <a:cs typeface="Calibri"/>
            </a:endParaRPr>
          </a:p>
          <a:p>
            <a:pPr marL="11976"/>
            <a:r>
              <a:rPr sz="943" spc="80" dirty="0">
                <a:solidFill>
                  <a:srgbClr val="FFFFFF"/>
                </a:solidFill>
                <a:latin typeface="Calibri"/>
                <a:cs typeface="Calibri"/>
              </a:rPr>
              <a:t>+33 </a:t>
            </a:r>
            <a:r>
              <a:rPr sz="943" spc="42" dirty="0">
                <a:solidFill>
                  <a:srgbClr val="FFFFFF"/>
                </a:solidFill>
                <a:latin typeface="Calibri"/>
                <a:cs typeface="Calibri"/>
              </a:rPr>
              <a:t>1 55 68 72</a:t>
            </a:r>
            <a:r>
              <a:rPr sz="943" spc="-28" dirty="0">
                <a:solidFill>
                  <a:srgbClr val="FFFFFF"/>
                </a:solidFill>
                <a:latin typeface="Calibri"/>
                <a:cs typeface="Calibri"/>
              </a:rPr>
              <a:t> </a:t>
            </a:r>
            <a:r>
              <a:rPr sz="943" spc="19" dirty="0">
                <a:solidFill>
                  <a:srgbClr val="FFFFFF"/>
                </a:solidFill>
                <a:latin typeface="Calibri"/>
                <a:cs typeface="Calibri"/>
              </a:rPr>
              <a:t>16</a:t>
            </a:r>
            <a:endParaRPr sz="943" dirty="0">
              <a:latin typeface="Calibri"/>
              <a:cs typeface="Calibri"/>
            </a:endParaRPr>
          </a:p>
          <a:p>
            <a:pPr marL="11976"/>
            <a:r>
              <a:rPr sz="943" spc="28" dirty="0">
                <a:solidFill>
                  <a:srgbClr val="FFFFFF"/>
                </a:solidFill>
                <a:latin typeface="Calibri"/>
                <a:cs typeface="Calibri"/>
                <a:hlinkClick r:id="rId8"/>
              </a:rPr>
              <a:t>adesjars@kpmg.fr</a:t>
            </a:r>
            <a:endParaRPr sz="943" dirty="0">
              <a:latin typeface="Calibri"/>
              <a:cs typeface="Calibri"/>
            </a:endParaRPr>
          </a:p>
        </p:txBody>
      </p:sp>
      <p:sp>
        <p:nvSpPr>
          <p:cNvPr id="11" name="object 11"/>
          <p:cNvSpPr txBox="1"/>
          <p:nvPr/>
        </p:nvSpPr>
        <p:spPr>
          <a:xfrm>
            <a:off x="6778062" y="1378681"/>
            <a:ext cx="1510774" cy="871495"/>
          </a:xfrm>
          <a:prstGeom prst="rect">
            <a:avLst/>
          </a:prstGeom>
        </p:spPr>
        <p:txBody>
          <a:bodyPr vert="horz" wrap="square" lIns="0" tIns="11976" rIns="0" bIns="0" rtlCol="0">
            <a:spAutoFit/>
          </a:bodyPr>
          <a:lstStyle/>
          <a:p>
            <a:pPr marL="11976">
              <a:spcBef>
                <a:spcPts val="94"/>
              </a:spcBef>
            </a:pPr>
            <a:r>
              <a:rPr sz="943" b="1" u="sng" spc="-5" dirty="0">
                <a:solidFill>
                  <a:srgbClr val="ACEAFF"/>
                </a:solidFill>
                <a:latin typeface="Univers 45 Light"/>
                <a:cs typeface="Univers 45 Light"/>
              </a:rPr>
              <a:t>Comité </a:t>
            </a:r>
            <a:r>
              <a:rPr sz="943" b="1" u="sng" dirty="0">
                <a:solidFill>
                  <a:srgbClr val="ACEAFF"/>
                </a:solidFill>
                <a:latin typeface="Univers 45 Light"/>
                <a:cs typeface="Univers 45 Light"/>
              </a:rPr>
              <a:t>de </a:t>
            </a:r>
            <a:r>
              <a:rPr sz="943" b="1" u="sng" spc="-5" dirty="0">
                <a:solidFill>
                  <a:srgbClr val="ACEAFF"/>
                </a:solidFill>
                <a:latin typeface="Univers 45 Light"/>
                <a:cs typeface="Univers 45 Light"/>
              </a:rPr>
              <a:t>rédaction</a:t>
            </a:r>
            <a:r>
              <a:rPr sz="943" b="1" u="sng" spc="-14" dirty="0">
                <a:solidFill>
                  <a:srgbClr val="ACEAFF"/>
                </a:solidFill>
                <a:latin typeface="Univers 45 Light"/>
                <a:cs typeface="Univers 45 Light"/>
              </a:rPr>
              <a:t> </a:t>
            </a:r>
            <a:r>
              <a:rPr sz="943" b="1" u="sng" dirty="0">
                <a:solidFill>
                  <a:srgbClr val="ACEAFF"/>
                </a:solidFill>
                <a:latin typeface="Univers 45 Light"/>
                <a:cs typeface="Univers 45 Light"/>
              </a:rPr>
              <a:t>:</a:t>
            </a:r>
            <a:endParaRPr sz="943" u="sng" dirty="0">
              <a:latin typeface="Univers 45 Light"/>
              <a:cs typeface="Univers 45 Light"/>
            </a:endParaRPr>
          </a:p>
          <a:p>
            <a:pPr marL="11976" marR="4790">
              <a:lnSpc>
                <a:spcPct val="170800"/>
              </a:lnSpc>
            </a:pPr>
            <a:r>
              <a:rPr sz="943" spc="24" dirty="0">
                <a:solidFill>
                  <a:srgbClr val="FFFFFF"/>
                </a:solidFill>
                <a:latin typeface="Calibri"/>
                <a:cs typeface="Calibri"/>
              </a:rPr>
              <a:t>Marie-Christine </a:t>
            </a:r>
            <a:r>
              <a:rPr sz="943" spc="28" dirty="0">
                <a:solidFill>
                  <a:srgbClr val="FFFFFF"/>
                </a:solidFill>
                <a:latin typeface="Calibri"/>
                <a:cs typeface="Calibri"/>
              </a:rPr>
              <a:t>Ferron-Jolys  </a:t>
            </a:r>
            <a:r>
              <a:rPr sz="943" spc="38" dirty="0">
                <a:solidFill>
                  <a:srgbClr val="FFFFFF"/>
                </a:solidFill>
                <a:latin typeface="Calibri"/>
                <a:cs typeface="Calibri"/>
              </a:rPr>
              <a:t>Sylvie</a:t>
            </a:r>
            <a:r>
              <a:rPr sz="943" spc="42" dirty="0">
                <a:solidFill>
                  <a:srgbClr val="FFFFFF"/>
                </a:solidFill>
                <a:latin typeface="Calibri"/>
                <a:cs typeface="Calibri"/>
              </a:rPr>
              <a:t> </a:t>
            </a:r>
            <a:r>
              <a:rPr sz="943" spc="28" dirty="0">
                <a:solidFill>
                  <a:srgbClr val="FFFFFF"/>
                </a:solidFill>
                <a:latin typeface="Calibri"/>
                <a:cs typeface="Calibri"/>
              </a:rPr>
              <a:t>Miet</a:t>
            </a:r>
            <a:endParaRPr sz="943" dirty="0">
              <a:latin typeface="Calibri"/>
              <a:cs typeface="Calibri"/>
            </a:endParaRPr>
          </a:p>
          <a:p>
            <a:pPr marL="11976" marR="507787">
              <a:lnSpc>
                <a:spcPct val="170800"/>
              </a:lnSpc>
            </a:pPr>
            <a:r>
              <a:rPr sz="943" spc="42" dirty="0">
                <a:solidFill>
                  <a:srgbClr val="FFFFFF"/>
                </a:solidFill>
                <a:latin typeface="Calibri"/>
                <a:cs typeface="Calibri"/>
              </a:rPr>
              <a:t>Kenza </a:t>
            </a:r>
            <a:r>
              <a:rPr sz="943" spc="24" dirty="0">
                <a:solidFill>
                  <a:srgbClr val="FFFFFF"/>
                </a:solidFill>
                <a:latin typeface="Calibri"/>
                <a:cs typeface="Calibri"/>
              </a:rPr>
              <a:t>Moulin</a:t>
            </a:r>
            <a:endParaRPr sz="943" dirty="0">
              <a:latin typeface="Calibri"/>
              <a:cs typeface="Calibri"/>
            </a:endParaRPr>
          </a:p>
        </p:txBody>
      </p:sp>
      <p:sp>
        <p:nvSpPr>
          <p:cNvPr id="12" name="object 12"/>
          <p:cNvSpPr txBox="1"/>
          <p:nvPr/>
        </p:nvSpPr>
        <p:spPr>
          <a:xfrm>
            <a:off x="429465" y="5147123"/>
            <a:ext cx="438921" cy="157197"/>
          </a:xfrm>
          <a:prstGeom prst="rect">
            <a:avLst/>
          </a:prstGeom>
        </p:spPr>
        <p:txBody>
          <a:bodyPr vert="horz" wrap="square" lIns="0" tIns="11976" rIns="0" bIns="0" rtlCol="0">
            <a:spAutoFit/>
          </a:bodyPr>
          <a:lstStyle/>
          <a:p>
            <a:pPr marL="11976">
              <a:spcBef>
                <a:spcPts val="94"/>
              </a:spcBef>
            </a:pPr>
            <a:r>
              <a:rPr sz="943" spc="61" dirty="0">
                <a:solidFill>
                  <a:srgbClr val="FFFFFF"/>
                </a:solidFill>
                <a:latin typeface="Calibri"/>
                <a:cs typeface="Calibri"/>
                <a:hlinkClick r:id="rId9"/>
              </a:rPr>
              <a:t>kpm</a:t>
            </a:r>
            <a:r>
              <a:rPr sz="943" spc="66" dirty="0">
                <a:solidFill>
                  <a:srgbClr val="FFFFFF"/>
                </a:solidFill>
                <a:latin typeface="Calibri"/>
                <a:cs typeface="Calibri"/>
                <a:hlinkClick r:id="rId9"/>
              </a:rPr>
              <a:t>g</a:t>
            </a:r>
            <a:r>
              <a:rPr sz="943" spc="9" dirty="0">
                <a:solidFill>
                  <a:srgbClr val="FFFFFF"/>
                </a:solidFill>
                <a:latin typeface="Calibri"/>
                <a:cs typeface="Calibri"/>
                <a:hlinkClick r:id="rId9"/>
              </a:rPr>
              <a:t>.fr</a:t>
            </a:r>
            <a:endParaRPr sz="943">
              <a:latin typeface="Calibri"/>
              <a:cs typeface="Calibri"/>
            </a:endParaRPr>
          </a:p>
        </p:txBody>
      </p:sp>
      <p:sp>
        <p:nvSpPr>
          <p:cNvPr id="13" name="object 13"/>
          <p:cNvSpPr/>
          <p:nvPr/>
        </p:nvSpPr>
        <p:spPr>
          <a:xfrm>
            <a:off x="797776" y="5477474"/>
            <a:ext cx="255089" cy="255089"/>
          </a:xfrm>
          <a:custGeom>
            <a:avLst/>
            <a:gdLst/>
            <a:ahLst/>
            <a:cxnLst/>
            <a:rect l="l" t="t" r="r" b="b"/>
            <a:pathLst>
              <a:path w="270509" h="270510">
                <a:moveTo>
                  <a:pt x="234149" y="0"/>
                </a:moveTo>
                <a:lnTo>
                  <a:pt x="35801" y="0"/>
                </a:lnTo>
                <a:lnTo>
                  <a:pt x="21881" y="2785"/>
                </a:lnTo>
                <a:lnTo>
                  <a:pt x="10499" y="10377"/>
                </a:lnTo>
                <a:lnTo>
                  <a:pt x="2818" y="21629"/>
                </a:lnTo>
                <a:lnTo>
                  <a:pt x="0" y="35394"/>
                </a:lnTo>
                <a:lnTo>
                  <a:pt x="0" y="234581"/>
                </a:lnTo>
                <a:lnTo>
                  <a:pt x="2818" y="248356"/>
                </a:lnTo>
                <a:lnTo>
                  <a:pt x="10499" y="259616"/>
                </a:lnTo>
                <a:lnTo>
                  <a:pt x="21881" y="267214"/>
                </a:lnTo>
                <a:lnTo>
                  <a:pt x="35801" y="270001"/>
                </a:lnTo>
                <a:lnTo>
                  <a:pt x="234149" y="270001"/>
                </a:lnTo>
                <a:lnTo>
                  <a:pt x="248088" y="267214"/>
                </a:lnTo>
                <a:lnTo>
                  <a:pt x="259486" y="259616"/>
                </a:lnTo>
                <a:lnTo>
                  <a:pt x="265110" y="251383"/>
                </a:lnTo>
                <a:lnTo>
                  <a:pt x="26314" y="251383"/>
                </a:lnTo>
                <a:lnTo>
                  <a:pt x="18618" y="243852"/>
                </a:lnTo>
                <a:lnTo>
                  <a:pt x="18618" y="26136"/>
                </a:lnTo>
                <a:lnTo>
                  <a:pt x="26314" y="18618"/>
                </a:lnTo>
                <a:lnTo>
                  <a:pt x="265120" y="18618"/>
                </a:lnTo>
                <a:lnTo>
                  <a:pt x="259486" y="10377"/>
                </a:lnTo>
                <a:lnTo>
                  <a:pt x="248088" y="2785"/>
                </a:lnTo>
                <a:lnTo>
                  <a:pt x="234149" y="0"/>
                </a:lnTo>
                <a:close/>
              </a:path>
              <a:path w="270509" h="270510">
                <a:moveTo>
                  <a:pt x="265120" y="18618"/>
                </a:moveTo>
                <a:lnTo>
                  <a:pt x="243649" y="18618"/>
                </a:lnTo>
                <a:lnTo>
                  <a:pt x="251383" y="26136"/>
                </a:lnTo>
                <a:lnTo>
                  <a:pt x="251383" y="243852"/>
                </a:lnTo>
                <a:lnTo>
                  <a:pt x="243649" y="251383"/>
                </a:lnTo>
                <a:lnTo>
                  <a:pt x="265110" y="251383"/>
                </a:lnTo>
                <a:lnTo>
                  <a:pt x="267179" y="248356"/>
                </a:lnTo>
                <a:lnTo>
                  <a:pt x="270002" y="234581"/>
                </a:lnTo>
                <a:lnTo>
                  <a:pt x="270002" y="35394"/>
                </a:lnTo>
                <a:lnTo>
                  <a:pt x="267179" y="21629"/>
                </a:lnTo>
                <a:lnTo>
                  <a:pt x="265120" y="18618"/>
                </a:lnTo>
                <a:close/>
              </a:path>
              <a:path w="270509" h="270510">
                <a:moveTo>
                  <a:pt x="87655" y="105879"/>
                </a:moveTo>
                <a:lnTo>
                  <a:pt x="53136" y="105879"/>
                </a:lnTo>
                <a:lnTo>
                  <a:pt x="53136" y="216954"/>
                </a:lnTo>
                <a:lnTo>
                  <a:pt x="87655" y="216954"/>
                </a:lnTo>
                <a:lnTo>
                  <a:pt x="87655" y="105879"/>
                </a:lnTo>
                <a:close/>
              </a:path>
              <a:path w="270509" h="270510">
                <a:moveTo>
                  <a:pt x="142430" y="105879"/>
                </a:moveTo>
                <a:lnTo>
                  <a:pt x="109321" y="105879"/>
                </a:lnTo>
                <a:lnTo>
                  <a:pt x="109321" y="216954"/>
                </a:lnTo>
                <a:lnTo>
                  <a:pt x="143814" y="216954"/>
                </a:lnTo>
                <a:lnTo>
                  <a:pt x="143814" y="162001"/>
                </a:lnTo>
                <a:lnTo>
                  <a:pt x="144526" y="151433"/>
                </a:lnTo>
                <a:lnTo>
                  <a:pt x="147439" y="142311"/>
                </a:lnTo>
                <a:lnTo>
                  <a:pt x="153721" y="135906"/>
                </a:lnTo>
                <a:lnTo>
                  <a:pt x="164541" y="133489"/>
                </a:lnTo>
                <a:lnTo>
                  <a:pt x="214815" y="133489"/>
                </a:lnTo>
                <a:lnTo>
                  <a:pt x="210341" y="121056"/>
                </a:lnTo>
                <a:lnTo>
                  <a:pt x="142430" y="121056"/>
                </a:lnTo>
                <a:lnTo>
                  <a:pt x="142430" y="105879"/>
                </a:lnTo>
                <a:close/>
              </a:path>
              <a:path w="270509" h="270510">
                <a:moveTo>
                  <a:pt x="214815" y="133489"/>
                </a:moveTo>
                <a:lnTo>
                  <a:pt x="164541" y="133489"/>
                </a:lnTo>
                <a:lnTo>
                  <a:pt x="174811" y="136280"/>
                </a:lnTo>
                <a:lnTo>
                  <a:pt x="180146" y="143384"/>
                </a:lnTo>
                <a:lnTo>
                  <a:pt x="182161" y="152901"/>
                </a:lnTo>
                <a:lnTo>
                  <a:pt x="182444" y="162001"/>
                </a:lnTo>
                <a:lnTo>
                  <a:pt x="182473" y="216954"/>
                </a:lnTo>
                <a:lnTo>
                  <a:pt x="216966" y="216954"/>
                </a:lnTo>
                <a:lnTo>
                  <a:pt x="216966" y="156032"/>
                </a:lnTo>
                <a:lnTo>
                  <a:pt x="215412" y="135147"/>
                </a:lnTo>
                <a:lnTo>
                  <a:pt x="214815" y="133489"/>
                </a:lnTo>
                <a:close/>
              </a:path>
              <a:path w="270509" h="270510">
                <a:moveTo>
                  <a:pt x="175564" y="103123"/>
                </a:moveTo>
                <a:lnTo>
                  <a:pt x="164008" y="104698"/>
                </a:lnTo>
                <a:lnTo>
                  <a:pt x="154647" y="108818"/>
                </a:lnTo>
                <a:lnTo>
                  <a:pt x="147573" y="114573"/>
                </a:lnTo>
                <a:lnTo>
                  <a:pt x="142887" y="121056"/>
                </a:lnTo>
                <a:lnTo>
                  <a:pt x="210341" y="121056"/>
                </a:lnTo>
                <a:lnTo>
                  <a:pt x="209372" y="118362"/>
                </a:lnTo>
                <a:lnTo>
                  <a:pt x="196778" y="107185"/>
                </a:lnTo>
                <a:lnTo>
                  <a:pt x="175564" y="103123"/>
                </a:lnTo>
                <a:close/>
              </a:path>
              <a:path w="270509" h="270510">
                <a:moveTo>
                  <a:pt x="70402" y="50661"/>
                </a:moveTo>
                <a:lnTo>
                  <a:pt x="62599" y="52239"/>
                </a:lnTo>
                <a:lnTo>
                  <a:pt x="56241" y="56529"/>
                </a:lnTo>
                <a:lnTo>
                  <a:pt x="51954" y="62888"/>
                </a:lnTo>
                <a:lnTo>
                  <a:pt x="50380" y="70675"/>
                </a:lnTo>
                <a:lnTo>
                  <a:pt x="51954" y="78462"/>
                </a:lnTo>
                <a:lnTo>
                  <a:pt x="56245" y="84820"/>
                </a:lnTo>
                <a:lnTo>
                  <a:pt x="62607" y="89106"/>
                </a:lnTo>
                <a:lnTo>
                  <a:pt x="70396" y="90677"/>
                </a:lnTo>
                <a:lnTo>
                  <a:pt x="78184" y="89106"/>
                </a:lnTo>
                <a:lnTo>
                  <a:pt x="84547" y="84820"/>
                </a:lnTo>
                <a:lnTo>
                  <a:pt x="88837" y="78462"/>
                </a:lnTo>
                <a:lnTo>
                  <a:pt x="90411" y="70675"/>
                </a:lnTo>
                <a:lnTo>
                  <a:pt x="88836" y="62886"/>
                </a:lnTo>
                <a:lnTo>
                  <a:pt x="84540" y="56524"/>
                </a:lnTo>
                <a:lnTo>
                  <a:pt x="78158" y="52233"/>
                </a:lnTo>
                <a:lnTo>
                  <a:pt x="70402" y="50661"/>
                </a:lnTo>
                <a:close/>
              </a:path>
            </a:pathLst>
          </a:custGeom>
          <a:solidFill>
            <a:srgbClr val="ACEAFF"/>
          </a:solidFill>
        </p:spPr>
        <p:txBody>
          <a:bodyPr wrap="square" lIns="0" tIns="0" rIns="0" bIns="0" rtlCol="0"/>
          <a:lstStyle/>
          <a:p>
            <a:endParaRPr sz="1697"/>
          </a:p>
        </p:txBody>
      </p:sp>
      <p:sp>
        <p:nvSpPr>
          <p:cNvPr id="14" name="object 14"/>
          <p:cNvSpPr/>
          <p:nvPr/>
        </p:nvSpPr>
        <p:spPr>
          <a:xfrm>
            <a:off x="441321" y="5477479"/>
            <a:ext cx="255089" cy="255089"/>
          </a:xfrm>
          <a:custGeom>
            <a:avLst/>
            <a:gdLst/>
            <a:ahLst/>
            <a:cxnLst/>
            <a:rect l="l" t="t" r="r" b="b"/>
            <a:pathLst>
              <a:path w="270509" h="270510">
                <a:moveTo>
                  <a:pt x="234149" y="0"/>
                </a:moveTo>
                <a:lnTo>
                  <a:pt x="35801" y="0"/>
                </a:lnTo>
                <a:lnTo>
                  <a:pt x="21881" y="2785"/>
                </a:lnTo>
                <a:lnTo>
                  <a:pt x="10499" y="10375"/>
                </a:lnTo>
                <a:lnTo>
                  <a:pt x="2818" y="21624"/>
                </a:lnTo>
                <a:lnTo>
                  <a:pt x="0" y="35382"/>
                </a:lnTo>
                <a:lnTo>
                  <a:pt x="0" y="234581"/>
                </a:lnTo>
                <a:lnTo>
                  <a:pt x="2818" y="248349"/>
                </a:lnTo>
                <a:lnTo>
                  <a:pt x="10499" y="259605"/>
                </a:lnTo>
                <a:lnTo>
                  <a:pt x="21881" y="267201"/>
                </a:lnTo>
                <a:lnTo>
                  <a:pt x="35801" y="269989"/>
                </a:lnTo>
                <a:lnTo>
                  <a:pt x="234149" y="269989"/>
                </a:lnTo>
                <a:lnTo>
                  <a:pt x="248093" y="267201"/>
                </a:lnTo>
                <a:lnTo>
                  <a:pt x="259491" y="259605"/>
                </a:lnTo>
                <a:lnTo>
                  <a:pt x="265116" y="251371"/>
                </a:lnTo>
                <a:lnTo>
                  <a:pt x="26327" y="251371"/>
                </a:lnTo>
                <a:lnTo>
                  <a:pt x="18630" y="243852"/>
                </a:lnTo>
                <a:lnTo>
                  <a:pt x="18630" y="26123"/>
                </a:lnTo>
                <a:lnTo>
                  <a:pt x="26327" y="18618"/>
                </a:lnTo>
                <a:lnTo>
                  <a:pt x="265125" y="18618"/>
                </a:lnTo>
                <a:lnTo>
                  <a:pt x="259491" y="10375"/>
                </a:lnTo>
                <a:lnTo>
                  <a:pt x="248093" y="2785"/>
                </a:lnTo>
                <a:lnTo>
                  <a:pt x="234149" y="0"/>
                </a:lnTo>
                <a:close/>
              </a:path>
              <a:path w="270509" h="270510">
                <a:moveTo>
                  <a:pt x="265125" y="18618"/>
                </a:moveTo>
                <a:lnTo>
                  <a:pt x="243649" y="18618"/>
                </a:lnTo>
                <a:lnTo>
                  <a:pt x="251383" y="26123"/>
                </a:lnTo>
                <a:lnTo>
                  <a:pt x="251383" y="243852"/>
                </a:lnTo>
                <a:lnTo>
                  <a:pt x="243649" y="251371"/>
                </a:lnTo>
                <a:lnTo>
                  <a:pt x="265116" y="251371"/>
                </a:lnTo>
                <a:lnTo>
                  <a:pt x="267180" y="248349"/>
                </a:lnTo>
                <a:lnTo>
                  <a:pt x="270002" y="234581"/>
                </a:lnTo>
                <a:lnTo>
                  <a:pt x="270002" y="35382"/>
                </a:lnTo>
                <a:lnTo>
                  <a:pt x="267180" y="21624"/>
                </a:lnTo>
                <a:lnTo>
                  <a:pt x="265125" y="18618"/>
                </a:lnTo>
                <a:close/>
              </a:path>
              <a:path w="270509" h="270510">
                <a:moveTo>
                  <a:pt x="48336" y="189471"/>
                </a:moveTo>
                <a:lnTo>
                  <a:pt x="60784" y="196253"/>
                </a:lnTo>
                <a:lnTo>
                  <a:pt x="74006" y="201241"/>
                </a:lnTo>
                <a:lnTo>
                  <a:pt x="88126" y="204369"/>
                </a:lnTo>
                <a:lnTo>
                  <a:pt x="102933" y="205447"/>
                </a:lnTo>
                <a:lnTo>
                  <a:pt x="146303" y="196253"/>
                </a:lnTo>
                <a:lnTo>
                  <a:pt x="154710" y="189953"/>
                </a:lnTo>
                <a:lnTo>
                  <a:pt x="53975" y="189953"/>
                </a:lnTo>
                <a:lnTo>
                  <a:pt x="51155" y="189814"/>
                </a:lnTo>
                <a:lnTo>
                  <a:pt x="48336" y="189471"/>
                </a:lnTo>
                <a:close/>
              </a:path>
              <a:path w="270509" h="270510">
                <a:moveTo>
                  <a:pt x="67602" y="150088"/>
                </a:moveTo>
                <a:lnTo>
                  <a:pt x="72534" y="159855"/>
                </a:lnTo>
                <a:lnTo>
                  <a:pt x="80098" y="167609"/>
                </a:lnTo>
                <a:lnTo>
                  <a:pt x="89729" y="172775"/>
                </a:lnTo>
                <a:lnTo>
                  <a:pt x="100863" y="174777"/>
                </a:lnTo>
                <a:lnTo>
                  <a:pt x="91191" y="181161"/>
                </a:lnTo>
                <a:lnTo>
                  <a:pt x="80495" y="185932"/>
                </a:lnTo>
                <a:lnTo>
                  <a:pt x="68966" y="188920"/>
                </a:lnTo>
                <a:lnTo>
                  <a:pt x="56794" y="189953"/>
                </a:lnTo>
                <a:lnTo>
                  <a:pt x="154710" y="189953"/>
                </a:lnTo>
                <a:lnTo>
                  <a:pt x="177985" y="172510"/>
                </a:lnTo>
                <a:lnTo>
                  <a:pt x="191001" y="150710"/>
                </a:lnTo>
                <a:lnTo>
                  <a:pt x="71958" y="150710"/>
                </a:lnTo>
                <a:lnTo>
                  <a:pt x="69773" y="150494"/>
                </a:lnTo>
                <a:lnTo>
                  <a:pt x="67602" y="150088"/>
                </a:lnTo>
                <a:close/>
              </a:path>
              <a:path w="270509" h="270510">
                <a:moveTo>
                  <a:pt x="55079" y="114172"/>
                </a:moveTo>
                <a:lnTo>
                  <a:pt x="55079" y="114604"/>
                </a:lnTo>
                <a:lnTo>
                  <a:pt x="57246" y="126863"/>
                </a:lnTo>
                <a:lnTo>
                  <a:pt x="63233" y="137275"/>
                </a:lnTo>
                <a:lnTo>
                  <a:pt x="72267" y="145071"/>
                </a:lnTo>
                <a:lnTo>
                  <a:pt x="83578" y="149478"/>
                </a:lnTo>
                <a:lnTo>
                  <a:pt x="80606" y="150266"/>
                </a:lnTo>
                <a:lnTo>
                  <a:pt x="77444" y="150710"/>
                </a:lnTo>
                <a:lnTo>
                  <a:pt x="191001" y="150710"/>
                </a:lnTo>
                <a:lnTo>
                  <a:pt x="197411" y="139975"/>
                </a:lnTo>
                <a:lnTo>
                  <a:pt x="201377" y="118605"/>
                </a:lnTo>
                <a:lnTo>
                  <a:pt x="71158" y="118605"/>
                </a:lnTo>
                <a:lnTo>
                  <a:pt x="65341" y="118440"/>
                </a:lnTo>
                <a:lnTo>
                  <a:pt x="59880" y="116827"/>
                </a:lnTo>
                <a:lnTo>
                  <a:pt x="55079" y="114172"/>
                </a:lnTo>
                <a:close/>
              </a:path>
              <a:path w="270509" h="270510">
                <a:moveTo>
                  <a:pt x="60185" y="71145"/>
                </a:moveTo>
                <a:lnTo>
                  <a:pt x="57111" y="76365"/>
                </a:lnTo>
                <a:lnTo>
                  <a:pt x="55359" y="82435"/>
                </a:lnTo>
                <a:lnTo>
                  <a:pt x="55359" y="89039"/>
                </a:lnTo>
                <a:lnTo>
                  <a:pt x="56491" y="97975"/>
                </a:lnTo>
                <a:lnTo>
                  <a:pt x="59696" y="106065"/>
                </a:lnTo>
                <a:lnTo>
                  <a:pt x="64681" y="113033"/>
                </a:lnTo>
                <a:lnTo>
                  <a:pt x="71158" y="118605"/>
                </a:lnTo>
                <a:lnTo>
                  <a:pt x="201377" y="118605"/>
                </a:lnTo>
                <a:lnTo>
                  <a:pt x="203315" y="108165"/>
                </a:lnTo>
                <a:lnTo>
                  <a:pt x="133426" y="108165"/>
                </a:lnTo>
                <a:lnTo>
                  <a:pt x="111982" y="104812"/>
                </a:lnTo>
                <a:lnTo>
                  <a:pt x="92295" y="97175"/>
                </a:lnTo>
                <a:lnTo>
                  <a:pt x="74863" y="85779"/>
                </a:lnTo>
                <a:lnTo>
                  <a:pt x="60185" y="71145"/>
                </a:lnTo>
                <a:close/>
              </a:path>
              <a:path w="270509" h="270510">
                <a:moveTo>
                  <a:pt x="168046" y="64541"/>
                </a:moveTo>
                <a:lnTo>
                  <a:pt x="135292" y="86240"/>
                </a:lnTo>
                <a:lnTo>
                  <a:pt x="132499" y="102882"/>
                </a:lnTo>
                <a:lnTo>
                  <a:pt x="132842" y="105600"/>
                </a:lnTo>
                <a:lnTo>
                  <a:pt x="133426" y="108165"/>
                </a:lnTo>
                <a:lnTo>
                  <a:pt x="203315" y="108165"/>
                </a:lnTo>
                <a:lnTo>
                  <a:pt x="203937" y="104812"/>
                </a:lnTo>
                <a:lnTo>
                  <a:pt x="203911" y="99860"/>
                </a:lnTo>
                <a:lnTo>
                  <a:pt x="208953" y="95895"/>
                </a:lnTo>
                <a:lnTo>
                  <a:pt x="213618" y="91479"/>
                </a:lnTo>
                <a:lnTo>
                  <a:pt x="217640" y="86918"/>
                </a:lnTo>
                <a:lnTo>
                  <a:pt x="200952" y="86918"/>
                </a:lnTo>
                <a:lnTo>
                  <a:pt x="208292" y="82511"/>
                </a:lnTo>
                <a:lnTo>
                  <a:pt x="213701" y="75806"/>
                </a:lnTo>
                <a:lnTo>
                  <a:pt x="193979" y="75806"/>
                </a:lnTo>
                <a:lnTo>
                  <a:pt x="188647" y="71131"/>
                </a:lnTo>
                <a:lnTo>
                  <a:pt x="182437" y="67583"/>
                </a:lnTo>
                <a:lnTo>
                  <a:pt x="175514" y="65329"/>
                </a:lnTo>
                <a:lnTo>
                  <a:pt x="168046" y="64541"/>
                </a:lnTo>
                <a:close/>
              </a:path>
              <a:path w="270509" h="270510">
                <a:moveTo>
                  <a:pt x="221348" y="81330"/>
                </a:moveTo>
                <a:lnTo>
                  <a:pt x="214972" y="84124"/>
                </a:lnTo>
                <a:lnTo>
                  <a:pt x="208153" y="86055"/>
                </a:lnTo>
                <a:lnTo>
                  <a:pt x="200952" y="86918"/>
                </a:lnTo>
                <a:lnTo>
                  <a:pt x="217640" y="86918"/>
                </a:lnTo>
                <a:lnTo>
                  <a:pt x="217871" y="86656"/>
                </a:lnTo>
                <a:lnTo>
                  <a:pt x="221678" y="81470"/>
                </a:lnTo>
                <a:lnTo>
                  <a:pt x="221348" y="81330"/>
                </a:lnTo>
                <a:close/>
              </a:path>
              <a:path w="270509" h="270510">
                <a:moveTo>
                  <a:pt x="216585" y="67246"/>
                </a:moveTo>
                <a:lnTo>
                  <a:pt x="209689" y="71259"/>
                </a:lnTo>
                <a:lnTo>
                  <a:pt x="202082" y="74167"/>
                </a:lnTo>
                <a:lnTo>
                  <a:pt x="193979" y="75806"/>
                </a:lnTo>
                <a:lnTo>
                  <a:pt x="213701" y="75806"/>
                </a:lnTo>
                <a:lnTo>
                  <a:pt x="213906" y="75552"/>
                </a:lnTo>
                <a:lnTo>
                  <a:pt x="216585" y="67246"/>
                </a:lnTo>
                <a:close/>
              </a:path>
            </a:pathLst>
          </a:custGeom>
          <a:solidFill>
            <a:srgbClr val="ACEAFF"/>
          </a:solidFill>
        </p:spPr>
        <p:txBody>
          <a:bodyPr wrap="square" lIns="0" tIns="0" rIns="0" bIns="0" rtlCol="0"/>
          <a:lstStyle/>
          <a:p>
            <a:endParaRPr sz="1697"/>
          </a:p>
        </p:txBody>
      </p:sp>
      <p:sp>
        <p:nvSpPr>
          <p:cNvPr id="15" name="object 15"/>
          <p:cNvSpPr/>
          <p:nvPr/>
        </p:nvSpPr>
        <p:spPr>
          <a:xfrm>
            <a:off x="1154228" y="5477473"/>
            <a:ext cx="255089" cy="255089"/>
          </a:xfrm>
          <a:custGeom>
            <a:avLst/>
            <a:gdLst/>
            <a:ahLst/>
            <a:cxnLst/>
            <a:rect l="l" t="t" r="r" b="b"/>
            <a:pathLst>
              <a:path w="270509" h="270510">
                <a:moveTo>
                  <a:pt x="234149" y="0"/>
                </a:moveTo>
                <a:lnTo>
                  <a:pt x="35801" y="0"/>
                </a:lnTo>
                <a:lnTo>
                  <a:pt x="21881" y="2785"/>
                </a:lnTo>
                <a:lnTo>
                  <a:pt x="10499" y="10377"/>
                </a:lnTo>
                <a:lnTo>
                  <a:pt x="2818" y="21629"/>
                </a:lnTo>
                <a:lnTo>
                  <a:pt x="0" y="35394"/>
                </a:lnTo>
                <a:lnTo>
                  <a:pt x="0" y="234581"/>
                </a:lnTo>
                <a:lnTo>
                  <a:pt x="2818" y="248356"/>
                </a:lnTo>
                <a:lnTo>
                  <a:pt x="10499" y="259616"/>
                </a:lnTo>
                <a:lnTo>
                  <a:pt x="21881" y="267214"/>
                </a:lnTo>
                <a:lnTo>
                  <a:pt x="35801" y="270002"/>
                </a:lnTo>
                <a:lnTo>
                  <a:pt x="234149" y="270002"/>
                </a:lnTo>
                <a:lnTo>
                  <a:pt x="248088" y="267214"/>
                </a:lnTo>
                <a:lnTo>
                  <a:pt x="259486" y="259616"/>
                </a:lnTo>
                <a:lnTo>
                  <a:pt x="265110" y="251383"/>
                </a:lnTo>
                <a:lnTo>
                  <a:pt x="26314" y="251383"/>
                </a:lnTo>
                <a:lnTo>
                  <a:pt x="18618" y="243852"/>
                </a:lnTo>
                <a:lnTo>
                  <a:pt x="18618" y="26136"/>
                </a:lnTo>
                <a:lnTo>
                  <a:pt x="26314" y="18618"/>
                </a:lnTo>
                <a:lnTo>
                  <a:pt x="265120" y="18618"/>
                </a:lnTo>
                <a:lnTo>
                  <a:pt x="259486" y="10377"/>
                </a:lnTo>
                <a:lnTo>
                  <a:pt x="248088" y="2785"/>
                </a:lnTo>
                <a:lnTo>
                  <a:pt x="234149" y="0"/>
                </a:lnTo>
                <a:close/>
              </a:path>
              <a:path w="270509" h="270510">
                <a:moveTo>
                  <a:pt x="188213" y="53835"/>
                </a:moveTo>
                <a:lnTo>
                  <a:pt x="169793" y="56864"/>
                </a:lnTo>
                <a:lnTo>
                  <a:pt x="155495" y="65784"/>
                </a:lnTo>
                <a:lnTo>
                  <a:pt x="146240" y="80340"/>
                </a:lnTo>
                <a:lnTo>
                  <a:pt x="142951" y="100279"/>
                </a:lnTo>
                <a:lnTo>
                  <a:pt x="142951" y="126149"/>
                </a:lnTo>
                <a:lnTo>
                  <a:pt x="112725" y="126149"/>
                </a:lnTo>
                <a:lnTo>
                  <a:pt x="112725" y="161391"/>
                </a:lnTo>
                <a:lnTo>
                  <a:pt x="142951" y="161391"/>
                </a:lnTo>
                <a:lnTo>
                  <a:pt x="142951" y="251383"/>
                </a:lnTo>
                <a:lnTo>
                  <a:pt x="179298" y="251383"/>
                </a:lnTo>
                <a:lnTo>
                  <a:pt x="179298" y="161328"/>
                </a:lnTo>
                <a:lnTo>
                  <a:pt x="209664" y="161328"/>
                </a:lnTo>
                <a:lnTo>
                  <a:pt x="214185" y="126085"/>
                </a:lnTo>
                <a:lnTo>
                  <a:pt x="179311" y="126085"/>
                </a:lnTo>
                <a:lnTo>
                  <a:pt x="179311" y="93472"/>
                </a:lnTo>
                <a:lnTo>
                  <a:pt x="182156" y="86512"/>
                </a:lnTo>
                <a:lnTo>
                  <a:pt x="215303" y="86512"/>
                </a:lnTo>
                <a:lnTo>
                  <a:pt x="215303" y="55219"/>
                </a:lnTo>
                <a:lnTo>
                  <a:pt x="208543" y="54597"/>
                </a:lnTo>
                <a:lnTo>
                  <a:pt x="201772" y="54160"/>
                </a:lnTo>
                <a:lnTo>
                  <a:pt x="194995" y="53906"/>
                </a:lnTo>
                <a:lnTo>
                  <a:pt x="188213" y="53835"/>
                </a:lnTo>
                <a:close/>
              </a:path>
              <a:path w="270509" h="270510">
                <a:moveTo>
                  <a:pt x="265120" y="18618"/>
                </a:moveTo>
                <a:lnTo>
                  <a:pt x="243649" y="18618"/>
                </a:lnTo>
                <a:lnTo>
                  <a:pt x="251383" y="26136"/>
                </a:lnTo>
                <a:lnTo>
                  <a:pt x="251383" y="243852"/>
                </a:lnTo>
                <a:lnTo>
                  <a:pt x="243649" y="251383"/>
                </a:lnTo>
                <a:lnTo>
                  <a:pt x="265110" y="251383"/>
                </a:lnTo>
                <a:lnTo>
                  <a:pt x="267179" y="248356"/>
                </a:lnTo>
                <a:lnTo>
                  <a:pt x="270002" y="234581"/>
                </a:lnTo>
                <a:lnTo>
                  <a:pt x="270002" y="35394"/>
                </a:lnTo>
                <a:lnTo>
                  <a:pt x="267179" y="21629"/>
                </a:lnTo>
                <a:lnTo>
                  <a:pt x="265120" y="18618"/>
                </a:lnTo>
                <a:close/>
              </a:path>
            </a:pathLst>
          </a:custGeom>
          <a:solidFill>
            <a:srgbClr val="ACEAFF"/>
          </a:solidFill>
        </p:spPr>
        <p:txBody>
          <a:bodyPr wrap="square" lIns="0" tIns="0" rIns="0" bIns="0" rtlCol="0"/>
          <a:lstStyle/>
          <a:p>
            <a:endParaRPr sz="1697"/>
          </a:p>
        </p:txBody>
      </p:sp>
      <p:sp>
        <p:nvSpPr>
          <p:cNvPr id="16" name="object 16"/>
          <p:cNvSpPr/>
          <p:nvPr/>
        </p:nvSpPr>
        <p:spPr>
          <a:xfrm>
            <a:off x="1510679" y="5477473"/>
            <a:ext cx="255089" cy="255089"/>
          </a:xfrm>
          <a:custGeom>
            <a:avLst/>
            <a:gdLst/>
            <a:ahLst/>
            <a:cxnLst/>
            <a:rect l="l" t="t" r="r" b="b"/>
            <a:pathLst>
              <a:path w="270510" h="270510">
                <a:moveTo>
                  <a:pt x="234149" y="0"/>
                </a:moveTo>
                <a:lnTo>
                  <a:pt x="35801" y="0"/>
                </a:lnTo>
                <a:lnTo>
                  <a:pt x="21881" y="2785"/>
                </a:lnTo>
                <a:lnTo>
                  <a:pt x="10499" y="10377"/>
                </a:lnTo>
                <a:lnTo>
                  <a:pt x="2818" y="21629"/>
                </a:lnTo>
                <a:lnTo>
                  <a:pt x="0" y="35394"/>
                </a:lnTo>
                <a:lnTo>
                  <a:pt x="0" y="234581"/>
                </a:lnTo>
                <a:lnTo>
                  <a:pt x="2818" y="248356"/>
                </a:lnTo>
                <a:lnTo>
                  <a:pt x="10499" y="259616"/>
                </a:lnTo>
                <a:lnTo>
                  <a:pt x="21881" y="267214"/>
                </a:lnTo>
                <a:lnTo>
                  <a:pt x="35801" y="270001"/>
                </a:lnTo>
                <a:lnTo>
                  <a:pt x="234149" y="270001"/>
                </a:lnTo>
                <a:lnTo>
                  <a:pt x="248088" y="267214"/>
                </a:lnTo>
                <a:lnTo>
                  <a:pt x="259486" y="259616"/>
                </a:lnTo>
                <a:lnTo>
                  <a:pt x="265110" y="251383"/>
                </a:lnTo>
                <a:lnTo>
                  <a:pt x="26314" y="251383"/>
                </a:lnTo>
                <a:lnTo>
                  <a:pt x="18618" y="243852"/>
                </a:lnTo>
                <a:lnTo>
                  <a:pt x="18618" y="26136"/>
                </a:lnTo>
                <a:lnTo>
                  <a:pt x="26314" y="18618"/>
                </a:lnTo>
                <a:lnTo>
                  <a:pt x="265120" y="18618"/>
                </a:lnTo>
                <a:lnTo>
                  <a:pt x="259486" y="10377"/>
                </a:lnTo>
                <a:lnTo>
                  <a:pt x="248088" y="2785"/>
                </a:lnTo>
                <a:lnTo>
                  <a:pt x="234149" y="0"/>
                </a:lnTo>
                <a:close/>
              </a:path>
              <a:path w="270510" h="270510">
                <a:moveTo>
                  <a:pt x="265120" y="18618"/>
                </a:moveTo>
                <a:lnTo>
                  <a:pt x="243649" y="18618"/>
                </a:lnTo>
                <a:lnTo>
                  <a:pt x="251383" y="26136"/>
                </a:lnTo>
                <a:lnTo>
                  <a:pt x="251383" y="243852"/>
                </a:lnTo>
                <a:lnTo>
                  <a:pt x="243649" y="251383"/>
                </a:lnTo>
                <a:lnTo>
                  <a:pt x="265110" y="251383"/>
                </a:lnTo>
                <a:lnTo>
                  <a:pt x="267179" y="248356"/>
                </a:lnTo>
                <a:lnTo>
                  <a:pt x="270002" y="234581"/>
                </a:lnTo>
                <a:lnTo>
                  <a:pt x="270002" y="35394"/>
                </a:lnTo>
                <a:lnTo>
                  <a:pt x="267179" y="21629"/>
                </a:lnTo>
                <a:lnTo>
                  <a:pt x="265120" y="18618"/>
                </a:lnTo>
                <a:close/>
              </a:path>
              <a:path w="270510" h="270510">
                <a:moveTo>
                  <a:pt x="106972" y="93624"/>
                </a:moveTo>
                <a:lnTo>
                  <a:pt x="106972" y="170472"/>
                </a:lnTo>
                <a:lnTo>
                  <a:pt x="126395" y="160237"/>
                </a:lnTo>
                <a:lnTo>
                  <a:pt x="163895" y="141073"/>
                </a:lnTo>
                <a:lnTo>
                  <a:pt x="180454" y="132232"/>
                </a:lnTo>
                <a:lnTo>
                  <a:pt x="106972" y="93624"/>
                </a:lnTo>
                <a:close/>
              </a:path>
            </a:pathLst>
          </a:custGeom>
          <a:solidFill>
            <a:srgbClr val="ACEAFF"/>
          </a:solidFill>
        </p:spPr>
        <p:txBody>
          <a:bodyPr wrap="square" lIns="0" tIns="0" rIns="0" bIns="0" rtlCol="0"/>
          <a:lstStyle/>
          <a:p>
            <a:endParaRPr sz="1697"/>
          </a:p>
        </p:txBody>
      </p:sp>
      <p:sp>
        <p:nvSpPr>
          <p:cNvPr id="17" name="object 17"/>
          <p:cNvSpPr/>
          <p:nvPr/>
        </p:nvSpPr>
        <p:spPr>
          <a:xfrm>
            <a:off x="1867132" y="5477473"/>
            <a:ext cx="255089" cy="255089"/>
          </a:xfrm>
          <a:custGeom>
            <a:avLst/>
            <a:gdLst/>
            <a:ahLst/>
            <a:cxnLst/>
            <a:rect l="l" t="t" r="r" b="b"/>
            <a:pathLst>
              <a:path w="270510" h="270510">
                <a:moveTo>
                  <a:pt x="234149" y="0"/>
                </a:moveTo>
                <a:lnTo>
                  <a:pt x="35801" y="0"/>
                </a:lnTo>
                <a:lnTo>
                  <a:pt x="21881" y="2785"/>
                </a:lnTo>
                <a:lnTo>
                  <a:pt x="10499" y="10377"/>
                </a:lnTo>
                <a:lnTo>
                  <a:pt x="2818" y="21629"/>
                </a:lnTo>
                <a:lnTo>
                  <a:pt x="0" y="35394"/>
                </a:lnTo>
                <a:lnTo>
                  <a:pt x="0" y="234581"/>
                </a:lnTo>
                <a:lnTo>
                  <a:pt x="2818" y="248356"/>
                </a:lnTo>
                <a:lnTo>
                  <a:pt x="10499" y="259616"/>
                </a:lnTo>
                <a:lnTo>
                  <a:pt x="21881" y="267214"/>
                </a:lnTo>
                <a:lnTo>
                  <a:pt x="35801" y="270002"/>
                </a:lnTo>
                <a:lnTo>
                  <a:pt x="234149" y="270002"/>
                </a:lnTo>
                <a:lnTo>
                  <a:pt x="248088" y="267214"/>
                </a:lnTo>
                <a:lnTo>
                  <a:pt x="259486" y="259616"/>
                </a:lnTo>
                <a:lnTo>
                  <a:pt x="265110" y="251383"/>
                </a:lnTo>
                <a:lnTo>
                  <a:pt x="26314" y="251383"/>
                </a:lnTo>
                <a:lnTo>
                  <a:pt x="18618" y="243852"/>
                </a:lnTo>
                <a:lnTo>
                  <a:pt x="18618" y="26136"/>
                </a:lnTo>
                <a:lnTo>
                  <a:pt x="26314" y="18618"/>
                </a:lnTo>
                <a:lnTo>
                  <a:pt x="265120" y="18618"/>
                </a:lnTo>
                <a:lnTo>
                  <a:pt x="259486" y="10377"/>
                </a:lnTo>
                <a:lnTo>
                  <a:pt x="248088" y="2785"/>
                </a:lnTo>
                <a:lnTo>
                  <a:pt x="234149" y="0"/>
                </a:lnTo>
                <a:close/>
              </a:path>
              <a:path w="270510" h="270510">
                <a:moveTo>
                  <a:pt x="265120" y="18618"/>
                </a:moveTo>
                <a:lnTo>
                  <a:pt x="243649" y="18618"/>
                </a:lnTo>
                <a:lnTo>
                  <a:pt x="251383" y="26136"/>
                </a:lnTo>
                <a:lnTo>
                  <a:pt x="251383" y="243852"/>
                </a:lnTo>
                <a:lnTo>
                  <a:pt x="243649" y="251383"/>
                </a:lnTo>
                <a:lnTo>
                  <a:pt x="265110" y="251383"/>
                </a:lnTo>
                <a:lnTo>
                  <a:pt x="267179" y="248356"/>
                </a:lnTo>
                <a:lnTo>
                  <a:pt x="270002" y="234581"/>
                </a:lnTo>
                <a:lnTo>
                  <a:pt x="270002" y="35394"/>
                </a:lnTo>
                <a:lnTo>
                  <a:pt x="267179" y="21629"/>
                </a:lnTo>
                <a:lnTo>
                  <a:pt x="265120" y="18618"/>
                </a:lnTo>
                <a:close/>
              </a:path>
              <a:path w="270510" h="270510">
                <a:moveTo>
                  <a:pt x="135191" y="67500"/>
                </a:moveTo>
                <a:lnTo>
                  <a:pt x="135001" y="67500"/>
                </a:lnTo>
                <a:lnTo>
                  <a:pt x="106845" y="73186"/>
                </a:lnTo>
                <a:lnTo>
                  <a:pt x="83863" y="88684"/>
                </a:lnTo>
                <a:lnTo>
                  <a:pt x="68369" y="111670"/>
                </a:lnTo>
                <a:lnTo>
                  <a:pt x="62687" y="139827"/>
                </a:lnTo>
                <a:lnTo>
                  <a:pt x="68369" y="167976"/>
                </a:lnTo>
                <a:lnTo>
                  <a:pt x="83866" y="190961"/>
                </a:lnTo>
                <a:lnTo>
                  <a:pt x="106851" y="206458"/>
                </a:lnTo>
                <a:lnTo>
                  <a:pt x="135001" y="212140"/>
                </a:lnTo>
                <a:lnTo>
                  <a:pt x="163150" y="206458"/>
                </a:lnTo>
                <a:lnTo>
                  <a:pt x="183317" y="192862"/>
                </a:lnTo>
                <a:lnTo>
                  <a:pt x="135001" y="192862"/>
                </a:lnTo>
                <a:lnTo>
                  <a:pt x="114359" y="188693"/>
                </a:lnTo>
                <a:lnTo>
                  <a:pt x="97501" y="177326"/>
                </a:lnTo>
                <a:lnTo>
                  <a:pt x="86134" y="160468"/>
                </a:lnTo>
                <a:lnTo>
                  <a:pt x="81965" y="139827"/>
                </a:lnTo>
                <a:lnTo>
                  <a:pt x="86134" y="119179"/>
                </a:lnTo>
                <a:lnTo>
                  <a:pt x="97501" y="102322"/>
                </a:lnTo>
                <a:lnTo>
                  <a:pt x="114359" y="90958"/>
                </a:lnTo>
                <a:lnTo>
                  <a:pt x="135001" y="86791"/>
                </a:lnTo>
                <a:lnTo>
                  <a:pt x="183847" y="86791"/>
                </a:lnTo>
                <a:lnTo>
                  <a:pt x="175478" y="79855"/>
                </a:lnTo>
                <a:lnTo>
                  <a:pt x="163229" y="73182"/>
                </a:lnTo>
                <a:lnTo>
                  <a:pt x="149715" y="68970"/>
                </a:lnTo>
                <a:lnTo>
                  <a:pt x="135191" y="67500"/>
                </a:lnTo>
                <a:close/>
              </a:path>
              <a:path w="270510" h="270510">
                <a:moveTo>
                  <a:pt x="183847" y="86791"/>
                </a:moveTo>
                <a:lnTo>
                  <a:pt x="135001" y="86791"/>
                </a:lnTo>
                <a:lnTo>
                  <a:pt x="155642" y="90958"/>
                </a:lnTo>
                <a:lnTo>
                  <a:pt x="172500" y="102322"/>
                </a:lnTo>
                <a:lnTo>
                  <a:pt x="183867" y="119179"/>
                </a:lnTo>
                <a:lnTo>
                  <a:pt x="188036" y="139827"/>
                </a:lnTo>
                <a:lnTo>
                  <a:pt x="183867" y="160468"/>
                </a:lnTo>
                <a:lnTo>
                  <a:pt x="172500" y="177326"/>
                </a:lnTo>
                <a:lnTo>
                  <a:pt x="155642" y="188693"/>
                </a:lnTo>
                <a:lnTo>
                  <a:pt x="135001" y="192862"/>
                </a:lnTo>
                <a:lnTo>
                  <a:pt x="183317" y="192862"/>
                </a:lnTo>
                <a:lnTo>
                  <a:pt x="186135" y="190961"/>
                </a:lnTo>
                <a:lnTo>
                  <a:pt x="201632" y="167976"/>
                </a:lnTo>
                <a:lnTo>
                  <a:pt x="207314" y="139827"/>
                </a:lnTo>
                <a:lnTo>
                  <a:pt x="205844" y="125247"/>
                </a:lnTo>
                <a:lnTo>
                  <a:pt x="201628" y="111669"/>
                </a:lnTo>
                <a:lnTo>
                  <a:pt x="194959" y="99384"/>
                </a:lnTo>
                <a:lnTo>
                  <a:pt x="186127" y="88680"/>
                </a:lnTo>
                <a:lnTo>
                  <a:pt x="183847" y="86791"/>
                </a:lnTo>
                <a:close/>
              </a:path>
              <a:path w="270510" h="270510">
                <a:moveTo>
                  <a:pt x="212140" y="38569"/>
                </a:moveTo>
                <a:lnTo>
                  <a:pt x="204636" y="40085"/>
                </a:lnTo>
                <a:lnTo>
                  <a:pt x="198504" y="44219"/>
                </a:lnTo>
                <a:lnTo>
                  <a:pt x="194367" y="50351"/>
                </a:lnTo>
                <a:lnTo>
                  <a:pt x="192849" y="57861"/>
                </a:lnTo>
                <a:lnTo>
                  <a:pt x="194367" y="65363"/>
                </a:lnTo>
                <a:lnTo>
                  <a:pt x="198504" y="71491"/>
                </a:lnTo>
                <a:lnTo>
                  <a:pt x="204636" y="75624"/>
                </a:lnTo>
                <a:lnTo>
                  <a:pt x="212140" y="77139"/>
                </a:lnTo>
                <a:lnTo>
                  <a:pt x="219642" y="75624"/>
                </a:lnTo>
                <a:lnTo>
                  <a:pt x="225771" y="71491"/>
                </a:lnTo>
                <a:lnTo>
                  <a:pt x="229903" y="65363"/>
                </a:lnTo>
                <a:lnTo>
                  <a:pt x="231419" y="57861"/>
                </a:lnTo>
                <a:lnTo>
                  <a:pt x="229903" y="50351"/>
                </a:lnTo>
                <a:lnTo>
                  <a:pt x="225771" y="44219"/>
                </a:lnTo>
                <a:lnTo>
                  <a:pt x="219642" y="40085"/>
                </a:lnTo>
                <a:lnTo>
                  <a:pt x="212140" y="38569"/>
                </a:lnTo>
                <a:close/>
              </a:path>
            </a:pathLst>
          </a:custGeom>
          <a:solidFill>
            <a:srgbClr val="ACEAFF"/>
          </a:solidFill>
        </p:spPr>
        <p:txBody>
          <a:bodyPr wrap="square" lIns="0" tIns="0" rIns="0" bIns="0" rtlCol="0"/>
          <a:lstStyle/>
          <a:p>
            <a:endParaRPr sz="1697"/>
          </a:p>
        </p:txBody>
      </p:sp>
    </p:spTree>
    <p:extLst>
      <p:ext uri="{BB962C8B-B14F-4D97-AF65-F5344CB8AC3E}">
        <p14:creationId xmlns:p14="http://schemas.microsoft.com/office/powerpoint/2010/main" val="2578917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E4E1368-4984-4B5B-A6A9-6D089045778A}"/>
              </a:ext>
            </a:extLst>
          </p:cNvPr>
          <p:cNvSpPr/>
          <p:nvPr/>
        </p:nvSpPr>
        <p:spPr>
          <a:xfrm>
            <a:off x="-20504" y="6868761"/>
            <a:ext cx="10104306" cy="478898"/>
          </a:xfrm>
          <a:prstGeom prst="rect">
            <a:avLst/>
          </a:prstGeom>
          <a:solidFill>
            <a:srgbClr val="003E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04200">
              <a:defRPr/>
            </a:pPr>
            <a:endParaRPr lang="fr-FR" sz="1489" dirty="0">
              <a:solidFill>
                <a:srgbClr val="2A508B"/>
              </a:solidFill>
              <a:latin typeface="Calibri"/>
            </a:endParaRPr>
          </a:p>
        </p:txBody>
      </p:sp>
      <p:sp>
        <p:nvSpPr>
          <p:cNvPr id="8" name="ZoneTexte 7">
            <a:extLst>
              <a:ext uri="{FF2B5EF4-FFF2-40B4-BE49-F238E27FC236}">
                <a16:creationId xmlns:a16="http://schemas.microsoft.com/office/drawing/2014/main" id="{589C52C5-A416-476D-977F-E6DDBB62D016}"/>
              </a:ext>
            </a:extLst>
          </p:cNvPr>
          <p:cNvSpPr txBox="1"/>
          <p:nvPr/>
        </p:nvSpPr>
        <p:spPr>
          <a:xfrm flipH="1">
            <a:off x="-11634" y="6865838"/>
            <a:ext cx="4033824" cy="448713"/>
          </a:xfrm>
          <a:prstGeom prst="rect">
            <a:avLst/>
          </a:prstGeom>
          <a:noFill/>
          <a:ln>
            <a:noFill/>
          </a:ln>
        </p:spPr>
        <p:txBody>
          <a:bodyPr wrap="square" rtlCol="0">
            <a:spAutoFit/>
          </a:bodyPr>
          <a:lstStyle/>
          <a:p>
            <a:pPr algn="ctr" defTabSz="378150">
              <a:defRPr/>
            </a:pPr>
            <a:r>
              <a:rPr lang="fr-FR" sz="2316" b="1" i="1" dirty="0">
                <a:solidFill>
                  <a:prstClr val="white"/>
                </a:solidFill>
                <a:latin typeface="Calibri Light" panose="020F0302020204030204" pitchFamily="34" charset="0"/>
                <a:cs typeface="Calibri Light" panose="020F0302020204030204" pitchFamily="34" charset="0"/>
              </a:rPr>
              <a:t>Mardi 16 juillet 2024</a:t>
            </a:r>
          </a:p>
        </p:txBody>
      </p:sp>
      <p:sp>
        <p:nvSpPr>
          <p:cNvPr id="12" name="Rectangle 11">
            <a:extLst>
              <a:ext uri="{FF2B5EF4-FFF2-40B4-BE49-F238E27FC236}">
                <a16:creationId xmlns:a16="http://schemas.microsoft.com/office/drawing/2014/main" id="{A75DE2C2-75C8-4DC2-BFAD-0B5588B964A7}"/>
              </a:ext>
            </a:extLst>
          </p:cNvPr>
          <p:cNvSpPr/>
          <p:nvPr/>
        </p:nvSpPr>
        <p:spPr>
          <a:xfrm>
            <a:off x="4201584" y="-8815"/>
            <a:ext cx="1680633" cy="384897"/>
          </a:xfrm>
          <a:prstGeom prst="rect">
            <a:avLst/>
          </a:prstGeom>
          <a:solidFill>
            <a:srgbClr val="003E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04200">
              <a:defRPr/>
            </a:pPr>
            <a:endParaRPr lang="fr-FR" sz="1985">
              <a:solidFill>
                <a:prstClr val="white"/>
              </a:solidFill>
              <a:latin typeface="Calibri"/>
            </a:endParaRPr>
          </a:p>
        </p:txBody>
      </p:sp>
      <p:pic>
        <p:nvPicPr>
          <p:cNvPr id="32" name="Image 31">
            <a:extLst>
              <a:ext uri="{FF2B5EF4-FFF2-40B4-BE49-F238E27FC236}">
                <a16:creationId xmlns:a16="http://schemas.microsoft.com/office/drawing/2014/main" id="{35B4D136-C36B-4221-9C9B-D095CC3301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776" y="215197"/>
            <a:ext cx="1001490" cy="1017333"/>
          </a:xfrm>
          <a:prstGeom prst="rect">
            <a:avLst/>
          </a:prstGeom>
        </p:spPr>
      </p:pic>
      <p:sp>
        <p:nvSpPr>
          <p:cNvPr id="14" name="ZoneTexte 13">
            <a:extLst>
              <a:ext uri="{FF2B5EF4-FFF2-40B4-BE49-F238E27FC236}">
                <a16:creationId xmlns:a16="http://schemas.microsoft.com/office/drawing/2014/main" id="{0C477725-A738-F8B8-9C98-B7BE49E508DB}"/>
              </a:ext>
            </a:extLst>
          </p:cNvPr>
          <p:cNvSpPr txBox="1"/>
          <p:nvPr/>
        </p:nvSpPr>
        <p:spPr>
          <a:xfrm>
            <a:off x="1226267" y="584703"/>
            <a:ext cx="7631266" cy="601383"/>
          </a:xfrm>
          <a:prstGeom prst="rect">
            <a:avLst/>
          </a:prstGeom>
          <a:noFill/>
          <a:ln>
            <a:noFill/>
          </a:ln>
        </p:spPr>
        <p:txBody>
          <a:bodyPr wrap="square" rtlCol="0">
            <a:spAutoFit/>
          </a:bodyPr>
          <a:lstStyle/>
          <a:p>
            <a:pPr algn="ctr" defTabSz="504188">
              <a:defRPr/>
            </a:pPr>
            <a:r>
              <a:rPr lang="fr-FR" sz="3308" b="1" dirty="0">
                <a:solidFill>
                  <a:srgbClr val="B92A34"/>
                </a:solidFill>
                <a:latin typeface="Calibri Light" panose="020F0302020204030204" pitchFamily="34" charset="0"/>
                <a:cs typeface="Calibri Light" panose="020F0302020204030204" pitchFamily="34" charset="0"/>
              </a:rPr>
              <a:t>AGENDA ET INFOS PRATIQUES</a:t>
            </a:r>
          </a:p>
        </p:txBody>
      </p:sp>
      <p:pic>
        <p:nvPicPr>
          <p:cNvPr id="3" name="Image 2">
            <a:extLst>
              <a:ext uri="{FF2B5EF4-FFF2-40B4-BE49-F238E27FC236}">
                <a16:creationId xmlns:a16="http://schemas.microsoft.com/office/drawing/2014/main" id="{F4C960DB-0CC6-FE91-49D0-3009014230DA}"/>
              </a:ext>
            </a:extLst>
          </p:cNvPr>
          <p:cNvPicPr>
            <a:picLocks noChangeAspect="1"/>
          </p:cNvPicPr>
          <p:nvPr/>
        </p:nvPicPr>
        <p:blipFill>
          <a:blip r:embed="rId4"/>
          <a:stretch>
            <a:fillRect/>
          </a:stretch>
        </p:blipFill>
        <p:spPr>
          <a:xfrm>
            <a:off x="920766" y="1195138"/>
            <a:ext cx="3899484" cy="5624256"/>
          </a:xfrm>
          <a:prstGeom prst="rect">
            <a:avLst/>
          </a:prstGeom>
        </p:spPr>
      </p:pic>
      <p:sp>
        <p:nvSpPr>
          <p:cNvPr id="4" name="ZoneTexte 3">
            <a:extLst>
              <a:ext uri="{FF2B5EF4-FFF2-40B4-BE49-F238E27FC236}">
                <a16:creationId xmlns:a16="http://schemas.microsoft.com/office/drawing/2014/main" id="{8A0CB828-3AA5-856A-107A-4A31B124D698}"/>
              </a:ext>
            </a:extLst>
          </p:cNvPr>
          <p:cNvSpPr txBox="1"/>
          <p:nvPr/>
        </p:nvSpPr>
        <p:spPr>
          <a:xfrm>
            <a:off x="5041899" y="1127667"/>
            <a:ext cx="4648200" cy="5893921"/>
          </a:xfrm>
          <a:prstGeom prst="rect">
            <a:avLst/>
          </a:prstGeom>
          <a:noFill/>
        </p:spPr>
        <p:txBody>
          <a:bodyPr wrap="square" rtlCol="0">
            <a:spAutoFit/>
          </a:bodyPr>
          <a:lstStyle/>
          <a:p>
            <a:pPr algn="ctr"/>
            <a:r>
              <a:rPr lang="fr-FR" b="1" dirty="0">
                <a:solidFill>
                  <a:srgbClr val="C00000"/>
                </a:solidFill>
              </a:rPr>
              <a:t>APPEL À MANIFESTATION D’INTERETS</a:t>
            </a:r>
          </a:p>
          <a:p>
            <a:pPr algn="ctr"/>
            <a:endParaRPr lang="fr-FR" b="1" dirty="0">
              <a:solidFill>
                <a:srgbClr val="C00000"/>
              </a:solidFill>
            </a:endParaRPr>
          </a:p>
          <a:p>
            <a:pPr algn="ctr"/>
            <a:r>
              <a:rPr lang="fr-FR" sz="1700" dirty="0">
                <a:effectLst/>
                <a:latin typeface="Aptos" panose="020B0004020202020204" pitchFamily="34" charset="0"/>
                <a:ea typeface="Calibri" panose="020F0502020204030204" pitchFamily="34" charset="0"/>
                <a:cs typeface="Aptos" panose="020B0004020202020204" pitchFamily="34" charset="0"/>
              </a:rPr>
              <a:t>Le Pôle </a:t>
            </a:r>
            <a:r>
              <a:rPr lang="fr-FR" sz="1700" dirty="0" err="1">
                <a:effectLst/>
                <a:latin typeface="Aptos" panose="020B0004020202020204" pitchFamily="34" charset="0"/>
                <a:ea typeface="Calibri" panose="020F0502020204030204" pitchFamily="34" charset="0"/>
                <a:cs typeface="Aptos" panose="020B0004020202020204" pitchFamily="34" charset="0"/>
              </a:rPr>
              <a:t>Finance&amp;RSE</a:t>
            </a:r>
            <a:r>
              <a:rPr lang="fr-FR" sz="1700" dirty="0">
                <a:effectLst/>
                <a:latin typeface="Aptos" panose="020B0004020202020204" pitchFamily="34" charset="0"/>
                <a:ea typeface="Calibri" panose="020F0502020204030204" pitchFamily="34" charset="0"/>
                <a:cs typeface="Aptos" panose="020B0004020202020204" pitchFamily="34" charset="0"/>
              </a:rPr>
              <a:t> de l’Orse va publier d’ici mi-novembre 2024 une compilation de fiches métiers sur les contentieux ESG rédigée en partenariat avec PwC Avocats. </a:t>
            </a:r>
          </a:p>
          <a:p>
            <a:pPr algn="ctr"/>
            <a:endParaRPr lang="fr-FR" sz="1700" b="1" dirty="0">
              <a:latin typeface="Aptos" panose="020B0004020202020204" pitchFamily="34" charset="0"/>
              <a:ea typeface="Calibri" panose="020F0502020204030204" pitchFamily="34" charset="0"/>
              <a:cs typeface="Aptos" panose="020B0004020202020204" pitchFamily="34" charset="0"/>
            </a:endParaRPr>
          </a:p>
          <a:p>
            <a:pPr algn="ctr"/>
            <a:r>
              <a:rPr lang="fr-FR" sz="1700" b="1" dirty="0">
                <a:effectLst/>
                <a:latin typeface="Aptos" panose="020B0004020202020204" pitchFamily="34" charset="0"/>
                <a:ea typeface="Calibri" panose="020F0502020204030204" pitchFamily="34" charset="0"/>
                <a:cs typeface="Aptos" panose="020B0004020202020204" pitchFamily="34" charset="0"/>
              </a:rPr>
              <a:t>L’objectif poursuivi par ces fiches pratiques est de permettre à chaque métier de votre organisation d’avoir un rapide aperçu du cadre règlementaire lié à la RSE qui concerne son activité, agrémenté d’exemples, de témoignages et de bonnes pratiques. </a:t>
            </a:r>
            <a:endParaRPr lang="fr-FR" sz="1700" dirty="0">
              <a:effectLst/>
              <a:latin typeface="Aptos" panose="020B0004020202020204" pitchFamily="34" charset="0"/>
              <a:ea typeface="Calibri" panose="020F0502020204030204" pitchFamily="34" charset="0"/>
              <a:cs typeface="Aptos" panose="020B0004020202020204" pitchFamily="34" charset="0"/>
            </a:endParaRPr>
          </a:p>
          <a:p>
            <a:pPr algn="ctr"/>
            <a:endParaRPr lang="fr-FR" sz="1700" b="1" dirty="0">
              <a:solidFill>
                <a:srgbClr val="C00000"/>
              </a:solidFill>
            </a:endParaRPr>
          </a:p>
          <a:p>
            <a:pPr algn="ctr"/>
            <a:r>
              <a:rPr lang="fr-FR" sz="1700" b="1" dirty="0">
                <a:solidFill>
                  <a:srgbClr val="C00000"/>
                </a:solidFill>
              </a:rPr>
              <a:t>Vos témoignages, observations et commentaires nous intéressent !</a:t>
            </a:r>
          </a:p>
          <a:p>
            <a:pPr algn="ctr"/>
            <a:r>
              <a:rPr lang="fr-FR" sz="1700" b="1" dirty="0">
                <a:solidFill>
                  <a:srgbClr val="C00000"/>
                </a:solidFill>
              </a:rPr>
              <a:t>Vous souhaitez mettre en avant vos bonnes pratiques, partager des expériences sur une thématique ?</a:t>
            </a:r>
          </a:p>
          <a:p>
            <a:pPr algn="ctr"/>
            <a:endParaRPr lang="fr-FR" sz="1700" b="1" dirty="0">
              <a:solidFill>
                <a:srgbClr val="C00000"/>
              </a:solidFill>
            </a:endParaRPr>
          </a:p>
          <a:p>
            <a:pPr algn="ctr"/>
            <a:r>
              <a:rPr lang="fr-FR" sz="1700" b="1" u="sng" dirty="0">
                <a:solidFill>
                  <a:srgbClr val="002060"/>
                </a:solidFill>
              </a:rPr>
              <a:t>=&gt; Contacter : jean-charles.fournol@orse.org</a:t>
            </a:r>
          </a:p>
          <a:p>
            <a:pPr algn="ctr"/>
            <a:endParaRPr lang="fr-FR" b="1" dirty="0">
              <a:solidFill>
                <a:srgbClr val="C00000"/>
              </a:solidFill>
            </a:endParaRPr>
          </a:p>
        </p:txBody>
      </p:sp>
    </p:spTree>
    <p:extLst>
      <p:ext uri="{BB962C8B-B14F-4D97-AF65-F5344CB8AC3E}">
        <p14:creationId xmlns:p14="http://schemas.microsoft.com/office/powerpoint/2010/main" val="72382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975CFECD-885D-4837-A39D-DD418E30436B}"/>
              </a:ext>
            </a:extLst>
          </p:cNvPr>
          <p:cNvSpPr txBox="1"/>
          <p:nvPr/>
        </p:nvSpPr>
        <p:spPr>
          <a:xfrm>
            <a:off x="1226266" y="897326"/>
            <a:ext cx="7631266" cy="601383"/>
          </a:xfrm>
          <a:prstGeom prst="rect">
            <a:avLst/>
          </a:prstGeom>
          <a:noFill/>
          <a:ln>
            <a:noFill/>
          </a:ln>
        </p:spPr>
        <p:txBody>
          <a:bodyPr wrap="square" rtlCol="0">
            <a:spAutoFit/>
          </a:bodyPr>
          <a:lstStyle/>
          <a:p>
            <a:pPr algn="ctr" defTabSz="504188">
              <a:defRPr/>
            </a:pPr>
            <a:r>
              <a:rPr lang="fr-FR" sz="3308" b="1" dirty="0">
                <a:solidFill>
                  <a:srgbClr val="B92A34"/>
                </a:solidFill>
                <a:latin typeface="Calibri Light" panose="020F0302020204030204" pitchFamily="34" charset="0"/>
                <a:cs typeface="Calibri Light" panose="020F0302020204030204" pitchFamily="34" charset="0"/>
              </a:rPr>
              <a:t>PRÉSENTATION</a:t>
            </a:r>
          </a:p>
        </p:txBody>
      </p:sp>
      <p:sp>
        <p:nvSpPr>
          <p:cNvPr id="10" name="ZoneTexte 9">
            <a:extLst>
              <a:ext uri="{FF2B5EF4-FFF2-40B4-BE49-F238E27FC236}">
                <a16:creationId xmlns:a16="http://schemas.microsoft.com/office/drawing/2014/main" id="{F90D0753-122B-4878-85DF-187279E42434}"/>
              </a:ext>
            </a:extLst>
          </p:cNvPr>
          <p:cNvSpPr txBox="1"/>
          <p:nvPr/>
        </p:nvSpPr>
        <p:spPr>
          <a:xfrm>
            <a:off x="640240" y="4679981"/>
            <a:ext cx="8803317" cy="1382238"/>
          </a:xfrm>
          <a:prstGeom prst="rect">
            <a:avLst/>
          </a:prstGeom>
          <a:noFill/>
          <a:ln>
            <a:noFill/>
          </a:ln>
        </p:spPr>
        <p:txBody>
          <a:bodyPr wrap="square" rtlCol="0">
            <a:spAutoFit/>
          </a:bodyPr>
          <a:lstStyle/>
          <a:p>
            <a:pPr algn="ctr" defTabSz="504188">
              <a:defRPr/>
            </a:pPr>
            <a:r>
              <a:rPr lang="fr-FR" sz="3529" b="1" dirty="0">
                <a:solidFill>
                  <a:srgbClr val="003E8E"/>
                </a:solidFill>
                <a:latin typeface="Calibri Light" panose="020F0302020204030204" pitchFamily="34" charset="0"/>
                <a:cs typeface="Calibri Light" panose="020F0302020204030204" pitchFamily="34" charset="0"/>
              </a:rPr>
              <a:t>Kenza Moulin</a:t>
            </a:r>
          </a:p>
          <a:p>
            <a:pPr algn="ctr" defTabSz="504188">
              <a:defRPr/>
            </a:pPr>
            <a:r>
              <a:rPr lang="en-US" sz="2206" dirty="0">
                <a:solidFill>
                  <a:prstClr val="white">
                    <a:lumMod val="50000"/>
                  </a:prstClr>
                </a:solidFill>
                <a:latin typeface="Calibri Light" panose="020F0302020204030204" pitchFamily="34" charset="0"/>
                <a:cs typeface="Calibri Light" panose="020F0302020204030204" pitchFamily="34" charset="0"/>
              </a:rPr>
              <a:t>Director – Financial Services Consulting Finance (Regulatory Bank)</a:t>
            </a:r>
          </a:p>
          <a:p>
            <a:pPr algn="ctr" defTabSz="504188">
              <a:defRPr/>
            </a:pPr>
            <a:r>
              <a:rPr lang="fr-FR" sz="2647" dirty="0">
                <a:solidFill>
                  <a:prstClr val="white">
                    <a:lumMod val="50000"/>
                  </a:prstClr>
                </a:solidFill>
                <a:latin typeface="Calibri Light" panose="020F0302020204030204" pitchFamily="34" charset="0"/>
                <a:cs typeface="Calibri Light" panose="020F0302020204030204" pitchFamily="34" charset="0"/>
              </a:rPr>
              <a:t>KPMG</a:t>
            </a:r>
          </a:p>
        </p:txBody>
      </p:sp>
      <p:sp>
        <p:nvSpPr>
          <p:cNvPr id="7" name="Rectangle 6">
            <a:extLst>
              <a:ext uri="{FF2B5EF4-FFF2-40B4-BE49-F238E27FC236}">
                <a16:creationId xmlns:a16="http://schemas.microsoft.com/office/drawing/2014/main" id="{FE4E1368-4984-4B5B-A6A9-6D089045778A}"/>
              </a:ext>
            </a:extLst>
          </p:cNvPr>
          <p:cNvSpPr/>
          <p:nvPr/>
        </p:nvSpPr>
        <p:spPr>
          <a:xfrm>
            <a:off x="-20503" y="6868763"/>
            <a:ext cx="10104306" cy="478898"/>
          </a:xfrm>
          <a:prstGeom prst="rect">
            <a:avLst/>
          </a:prstGeom>
          <a:solidFill>
            <a:srgbClr val="003E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04188">
              <a:defRPr/>
            </a:pPr>
            <a:endParaRPr lang="fr-FR" sz="1490" dirty="0">
              <a:solidFill>
                <a:srgbClr val="2A508B"/>
              </a:solidFill>
              <a:latin typeface="Calibri"/>
            </a:endParaRPr>
          </a:p>
        </p:txBody>
      </p:sp>
      <p:sp>
        <p:nvSpPr>
          <p:cNvPr id="12" name="Rectangle 11">
            <a:extLst>
              <a:ext uri="{FF2B5EF4-FFF2-40B4-BE49-F238E27FC236}">
                <a16:creationId xmlns:a16="http://schemas.microsoft.com/office/drawing/2014/main" id="{A75DE2C2-75C8-4DC2-BFAD-0B5588B964A7}"/>
              </a:ext>
            </a:extLst>
          </p:cNvPr>
          <p:cNvSpPr/>
          <p:nvPr/>
        </p:nvSpPr>
        <p:spPr>
          <a:xfrm>
            <a:off x="4201584" y="-8814"/>
            <a:ext cx="1680633" cy="384897"/>
          </a:xfrm>
          <a:prstGeom prst="rect">
            <a:avLst/>
          </a:prstGeom>
          <a:solidFill>
            <a:srgbClr val="003E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04188">
              <a:defRPr/>
            </a:pPr>
            <a:endParaRPr lang="fr-FR" sz="1985">
              <a:solidFill>
                <a:prstClr val="white"/>
              </a:solidFill>
              <a:latin typeface="Calibri"/>
            </a:endParaRPr>
          </a:p>
        </p:txBody>
      </p:sp>
      <p:pic>
        <p:nvPicPr>
          <p:cNvPr id="14" name="Image 13">
            <a:extLst>
              <a:ext uri="{FF2B5EF4-FFF2-40B4-BE49-F238E27FC236}">
                <a16:creationId xmlns:a16="http://schemas.microsoft.com/office/drawing/2014/main" id="{A49F9B0B-1F56-4E7B-961D-FEAAAF0F11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776" y="215200"/>
            <a:ext cx="1001490" cy="1017333"/>
          </a:xfrm>
          <a:prstGeom prst="rect">
            <a:avLst/>
          </a:prstGeom>
        </p:spPr>
      </p:pic>
      <p:sp>
        <p:nvSpPr>
          <p:cNvPr id="2" name="ZoneTexte 1">
            <a:extLst>
              <a:ext uri="{FF2B5EF4-FFF2-40B4-BE49-F238E27FC236}">
                <a16:creationId xmlns:a16="http://schemas.microsoft.com/office/drawing/2014/main" id="{5CF20035-D347-C251-2F5A-6FD5BB593368}"/>
              </a:ext>
            </a:extLst>
          </p:cNvPr>
          <p:cNvSpPr txBox="1"/>
          <p:nvPr/>
        </p:nvSpPr>
        <p:spPr>
          <a:xfrm flipH="1">
            <a:off x="289754" y="6860711"/>
            <a:ext cx="3911828" cy="805092"/>
          </a:xfrm>
          <a:prstGeom prst="rect">
            <a:avLst/>
          </a:prstGeom>
          <a:noFill/>
          <a:ln>
            <a:noFill/>
          </a:ln>
        </p:spPr>
        <p:txBody>
          <a:bodyPr wrap="square" rtlCol="0">
            <a:spAutoFit/>
          </a:bodyPr>
          <a:lstStyle/>
          <a:p>
            <a:pPr algn="ctr" defTabSz="378150">
              <a:defRPr/>
            </a:pPr>
            <a:r>
              <a:rPr lang="fr-FR" sz="2316" b="1" i="1" dirty="0">
                <a:solidFill>
                  <a:prstClr val="white"/>
                </a:solidFill>
                <a:latin typeface="Calibri Light" panose="020F0302020204030204" pitchFamily="34" charset="0"/>
                <a:cs typeface="Calibri Light" panose="020F0302020204030204" pitchFamily="34" charset="0"/>
              </a:rPr>
              <a:t>Mardi 16 juillet 2024</a:t>
            </a:r>
          </a:p>
          <a:p>
            <a:pPr algn="ctr" defTabSz="378140">
              <a:defRPr/>
            </a:pPr>
            <a:endParaRPr lang="fr-FR" sz="2316" b="1" i="1" dirty="0">
              <a:solidFill>
                <a:prstClr val="white"/>
              </a:solidFill>
              <a:latin typeface="Calibri Light" panose="020F0302020204030204" pitchFamily="34" charset="0"/>
              <a:cs typeface="Calibri Light" panose="020F0302020204030204" pitchFamily="34" charset="0"/>
            </a:endParaRPr>
          </a:p>
        </p:txBody>
      </p:sp>
      <p:pic>
        <p:nvPicPr>
          <p:cNvPr id="4" name="Image 3" descr="Une image contenant sourire, Visage humain, lèvre, personne&#10;&#10;Description générée automatiquement">
            <a:extLst>
              <a:ext uri="{FF2B5EF4-FFF2-40B4-BE49-F238E27FC236}">
                <a16:creationId xmlns:a16="http://schemas.microsoft.com/office/drawing/2014/main" id="{34D3383F-F3CB-597D-E1EB-4BCCCC1A33B9}"/>
              </a:ext>
            </a:extLst>
          </p:cNvPr>
          <p:cNvPicPr>
            <a:picLocks noChangeAspect="1"/>
          </p:cNvPicPr>
          <p:nvPr/>
        </p:nvPicPr>
        <p:blipFill rotWithShape="1">
          <a:blip r:embed="rId4">
            <a:extLst>
              <a:ext uri="{28A0092B-C50C-407E-A947-70E740481C1C}">
                <a14:useLocalDpi xmlns:a14="http://schemas.microsoft.com/office/drawing/2010/main" val="0"/>
              </a:ext>
            </a:extLst>
          </a:blip>
          <a:srcRect l="8629" t="3558" r="7955" b="7438"/>
          <a:stretch/>
        </p:blipFill>
        <p:spPr>
          <a:xfrm>
            <a:off x="1384300" y="1965800"/>
            <a:ext cx="2209800" cy="2120425"/>
          </a:xfrm>
          <a:prstGeom prst="ellipse">
            <a:avLst/>
          </a:prstGeom>
        </p:spPr>
      </p:pic>
      <p:pic>
        <p:nvPicPr>
          <p:cNvPr id="11" name="Image 10">
            <a:extLst>
              <a:ext uri="{FF2B5EF4-FFF2-40B4-BE49-F238E27FC236}">
                <a16:creationId xmlns:a16="http://schemas.microsoft.com/office/drawing/2014/main" id="{67BF042F-AD95-996D-7156-7D3A855386BA}"/>
              </a:ext>
            </a:extLst>
          </p:cNvPr>
          <p:cNvPicPr>
            <a:picLocks noChangeAspect="1"/>
          </p:cNvPicPr>
          <p:nvPr/>
        </p:nvPicPr>
        <p:blipFill>
          <a:blip r:embed="rId5"/>
          <a:stretch>
            <a:fillRect/>
          </a:stretch>
        </p:blipFill>
        <p:spPr>
          <a:xfrm>
            <a:off x="4175035" y="2012828"/>
            <a:ext cx="4224415" cy="2120425"/>
          </a:xfrm>
          <a:prstGeom prst="rect">
            <a:avLst/>
          </a:prstGeom>
        </p:spPr>
      </p:pic>
    </p:spTree>
    <p:extLst>
      <p:ext uri="{BB962C8B-B14F-4D97-AF65-F5344CB8AC3E}">
        <p14:creationId xmlns:p14="http://schemas.microsoft.com/office/powerpoint/2010/main" val="1172723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7544" y="3134721"/>
            <a:ext cx="4037707" cy="2978374"/>
          </a:xfrm>
          <a:prstGeom prst="rect">
            <a:avLst/>
          </a:prstGeom>
        </p:spPr>
        <p:txBody>
          <a:bodyPr vert="horz" wrap="square" lIns="0" tIns="346705" rIns="0" bIns="0" rtlCol="0">
            <a:spAutoFit/>
          </a:bodyPr>
          <a:lstStyle/>
          <a:p>
            <a:pPr marL="11976" marR="283834">
              <a:lnSpc>
                <a:spcPct val="74100"/>
              </a:lnSpc>
              <a:spcBef>
                <a:spcPts val="2730"/>
              </a:spcBef>
            </a:pPr>
            <a:r>
              <a:rPr sz="8487" spc="-9" dirty="0">
                <a:solidFill>
                  <a:srgbClr val="FFFFFF"/>
                </a:solidFill>
              </a:rPr>
              <a:t>Pulse </a:t>
            </a:r>
            <a:r>
              <a:rPr sz="8487" spc="-66" dirty="0">
                <a:solidFill>
                  <a:srgbClr val="FFFFFF"/>
                </a:solidFill>
              </a:rPr>
              <a:t>of  </a:t>
            </a:r>
            <a:r>
              <a:rPr sz="8487" dirty="0">
                <a:solidFill>
                  <a:srgbClr val="FFFFFF"/>
                </a:solidFill>
              </a:rPr>
              <a:t>banking</a:t>
            </a:r>
            <a:endParaRPr sz="8487" dirty="0"/>
          </a:p>
          <a:p>
            <a:pPr marL="11976">
              <a:spcBef>
                <a:spcPts val="1811"/>
              </a:spcBef>
            </a:pPr>
            <a:r>
              <a:rPr lang="fr-FR" sz="1509" b="0" spc="90" dirty="0">
                <a:solidFill>
                  <a:srgbClr val="FFFFFF"/>
                </a:solidFill>
                <a:latin typeface="Calibri"/>
                <a:cs typeface="Calibri"/>
              </a:rPr>
              <a:t>Green Asset Ratio : un indicateur de performance durable ?</a:t>
            </a:r>
            <a:endParaRPr sz="1509" dirty="0">
              <a:latin typeface="Calibri"/>
              <a:cs typeface="Calibri"/>
            </a:endParaRPr>
          </a:p>
        </p:txBody>
      </p:sp>
      <p:sp>
        <p:nvSpPr>
          <p:cNvPr id="3" name="object 3"/>
          <p:cNvSpPr txBox="1"/>
          <p:nvPr/>
        </p:nvSpPr>
        <p:spPr>
          <a:xfrm>
            <a:off x="436700" y="6777530"/>
            <a:ext cx="868685" cy="149951"/>
          </a:xfrm>
          <a:prstGeom prst="rect">
            <a:avLst/>
          </a:prstGeom>
        </p:spPr>
        <p:txBody>
          <a:bodyPr vert="horz" wrap="square" lIns="0" tIns="11976" rIns="0" bIns="0" rtlCol="0">
            <a:spAutoFit/>
          </a:bodyPr>
          <a:lstStyle/>
          <a:p>
            <a:pPr marL="11976">
              <a:spcBef>
                <a:spcPts val="94"/>
              </a:spcBef>
            </a:pPr>
            <a:r>
              <a:rPr lang="fr-FR" sz="896" b="1" spc="5" dirty="0">
                <a:solidFill>
                  <a:srgbClr val="FFFFFF"/>
                </a:solidFill>
                <a:latin typeface="Univers 45 Light"/>
                <a:cs typeface="Univers 45 Light"/>
              </a:rPr>
              <a:t>Juillet 2024</a:t>
            </a:r>
            <a:endParaRPr sz="896" dirty="0">
              <a:latin typeface="Univers 45 Light"/>
              <a:cs typeface="Univers 45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37880" y="1586558"/>
            <a:ext cx="9071101" cy="4073205"/>
          </a:xfrm>
          <a:prstGeom prst="rect">
            <a:avLst/>
          </a:prstGeom>
        </p:spPr>
        <p:txBody>
          <a:bodyPr vert="horz" wrap="square" lIns="0" tIns="11976" rIns="0" bIns="0" rtlCol="0">
            <a:spAutoFit/>
          </a:bodyPr>
          <a:lstStyle/>
          <a:p>
            <a:pPr marL="173653" marR="4790" indent="-161677">
              <a:spcBef>
                <a:spcPts val="94"/>
              </a:spcBef>
              <a:buFontTx/>
              <a:buChar char="-"/>
            </a:pPr>
            <a:r>
              <a:rPr lang="fr-FR" sz="1037" spc="80" dirty="0">
                <a:solidFill>
                  <a:srgbClr val="333333"/>
                </a:solidFill>
                <a:latin typeface="Calibri"/>
                <a:cs typeface="Calibri"/>
              </a:rPr>
              <a:t>Taxonomie durable = système de classification des activités économiques en fonction de leur contribution aux 6 objectifs environnementaux définis par la Commission européenne dans le règlement (UE) 2020/852 du 18 juin 2020 : </a:t>
            </a:r>
          </a:p>
          <a:p>
            <a:pPr marL="604793" marR="4790" lvl="1" indent="-161677">
              <a:spcBef>
                <a:spcPts val="94"/>
              </a:spcBef>
              <a:buFont typeface="Arial" panose="020B0604020202020204" pitchFamily="34" charset="0"/>
              <a:buChar char="•"/>
            </a:pPr>
            <a:endParaRPr lang="fr-FR" sz="1037" spc="80" dirty="0">
              <a:solidFill>
                <a:srgbClr val="333333"/>
              </a:solidFill>
              <a:latin typeface="Calibri"/>
              <a:cs typeface="Calibri"/>
            </a:endParaRPr>
          </a:p>
          <a:p>
            <a:pPr marL="604793" marR="4790" lvl="1" indent="-161677">
              <a:spcBef>
                <a:spcPts val="94"/>
              </a:spcBef>
              <a:buFont typeface="Arial" panose="020B0604020202020204" pitchFamily="34" charset="0"/>
              <a:buChar char="•"/>
            </a:pPr>
            <a:r>
              <a:rPr lang="fr-FR" sz="1037" spc="80" dirty="0">
                <a:solidFill>
                  <a:srgbClr val="333333"/>
                </a:solidFill>
                <a:latin typeface="Calibri"/>
                <a:cs typeface="Calibri"/>
              </a:rPr>
              <a:t>l’atténuation du changement climatique ; </a:t>
            </a:r>
          </a:p>
          <a:p>
            <a:pPr marL="604793" marR="4790" lvl="1" indent="-161677">
              <a:spcBef>
                <a:spcPts val="94"/>
              </a:spcBef>
              <a:buFont typeface="Arial" panose="020B0604020202020204" pitchFamily="34" charset="0"/>
              <a:buChar char="•"/>
            </a:pPr>
            <a:r>
              <a:rPr lang="fr-FR" sz="1037" spc="80" dirty="0">
                <a:solidFill>
                  <a:srgbClr val="333333"/>
                </a:solidFill>
                <a:latin typeface="Calibri"/>
                <a:cs typeface="Calibri"/>
              </a:rPr>
              <a:t>l’adaptation au changement climatique ;</a:t>
            </a:r>
          </a:p>
          <a:p>
            <a:pPr marL="604793" marR="4790" lvl="1" indent="-161677">
              <a:spcBef>
                <a:spcPts val="94"/>
              </a:spcBef>
              <a:buFont typeface="Arial" panose="020B0604020202020204" pitchFamily="34" charset="0"/>
              <a:buChar char="•"/>
            </a:pPr>
            <a:r>
              <a:rPr lang="fr-FR" sz="1037" spc="80" dirty="0">
                <a:solidFill>
                  <a:srgbClr val="333333"/>
                </a:solidFill>
                <a:latin typeface="Calibri"/>
                <a:cs typeface="Calibri"/>
              </a:rPr>
              <a:t>l’utilisation durable et la protection des ressources aquatiques et marines ;</a:t>
            </a:r>
          </a:p>
          <a:p>
            <a:pPr marL="604793" marR="4790" lvl="1" indent="-161677">
              <a:spcBef>
                <a:spcPts val="94"/>
              </a:spcBef>
              <a:buFont typeface="Arial" panose="020B0604020202020204" pitchFamily="34" charset="0"/>
              <a:buChar char="•"/>
            </a:pPr>
            <a:r>
              <a:rPr lang="fr-FR" sz="1037" spc="80" dirty="0">
                <a:solidFill>
                  <a:srgbClr val="333333"/>
                </a:solidFill>
                <a:latin typeface="Calibri"/>
                <a:cs typeface="Calibri"/>
              </a:rPr>
              <a:t>la transition vers une économie circulaire ;</a:t>
            </a:r>
          </a:p>
          <a:p>
            <a:pPr marL="604793" marR="4790" lvl="1" indent="-161677">
              <a:spcBef>
                <a:spcPts val="94"/>
              </a:spcBef>
              <a:buFont typeface="Arial" panose="020B0604020202020204" pitchFamily="34" charset="0"/>
              <a:buChar char="•"/>
            </a:pPr>
            <a:r>
              <a:rPr lang="fr-FR" sz="1037" spc="80" dirty="0">
                <a:solidFill>
                  <a:srgbClr val="333333"/>
                </a:solidFill>
                <a:latin typeface="Calibri"/>
                <a:cs typeface="Calibri"/>
              </a:rPr>
              <a:t>la prévention et la réduction de la pollution ; et</a:t>
            </a:r>
          </a:p>
          <a:p>
            <a:pPr marL="604793" marR="4790" lvl="1" indent="-161677">
              <a:spcBef>
                <a:spcPts val="94"/>
              </a:spcBef>
              <a:buFont typeface="Arial" panose="020B0604020202020204" pitchFamily="34" charset="0"/>
              <a:buChar char="•"/>
            </a:pPr>
            <a:r>
              <a:rPr lang="fr-FR" sz="1037" spc="80" dirty="0">
                <a:solidFill>
                  <a:srgbClr val="333333"/>
                </a:solidFill>
                <a:latin typeface="Calibri"/>
                <a:cs typeface="Calibri"/>
              </a:rPr>
              <a:t>la protection et la restauration de la biodiversité et des écosystèmes.</a:t>
            </a:r>
          </a:p>
          <a:p>
            <a:pPr marL="173653" marR="4790" indent="-161677">
              <a:spcBef>
                <a:spcPts val="94"/>
              </a:spcBef>
              <a:buFontTx/>
              <a:buChar char="-"/>
            </a:pPr>
            <a:endParaRPr lang="fr-FR" sz="1037" spc="80" dirty="0">
              <a:solidFill>
                <a:srgbClr val="333333"/>
              </a:solidFill>
              <a:latin typeface="Calibri"/>
              <a:cs typeface="Calibri"/>
            </a:endParaRPr>
          </a:p>
          <a:p>
            <a:pPr marL="173653" marR="4790" indent="-161677">
              <a:spcBef>
                <a:spcPts val="94"/>
              </a:spcBef>
              <a:buFontTx/>
              <a:buChar char="-"/>
            </a:pPr>
            <a:r>
              <a:rPr lang="fr-FR" sz="1037" spc="80" dirty="0">
                <a:solidFill>
                  <a:srgbClr val="333333"/>
                </a:solidFill>
                <a:latin typeface="Calibri"/>
                <a:cs typeface="Calibri"/>
              </a:rPr>
              <a:t>Deux notions centrales sont associées aux activités économiques des entreprises soumises à la directive NFRD (Non Financial Reporting Directive) :</a:t>
            </a:r>
          </a:p>
          <a:p>
            <a:pPr marL="173653" marR="4790" indent="-161677">
              <a:spcBef>
                <a:spcPts val="94"/>
              </a:spcBef>
              <a:buFontTx/>
              <a:buChar char="-"/>
            </a:pPr>
            <a:endParaRPr lang="fr-FR" sz="1037" spc="80" dirty="0">
              <a:solidFill>
                <a:srgbClr val="333333"/>
              </a:solidFill>
              <a:latin typeface="Calibri"/>
              <a:cs typeface="Calibri"/>
            </a:endParaRPr>
          </a:p>
          <a:p>
            <a:pPr marL="604793" marR="4790" lvl="1" indent="-161677">
              <a:spcBef>
                <a:spcPts val="94"/>
              </a:spcBef>
              <a:buFont typeface="Arial" panose="020B0604020202020204" pitchFamily="34" charset="0"/>
              <a:buChar char="•"/>
            </a:pPr>
            <a:r>
              <a:rPr lang="fr-FR" sz="1037" b="1" spc="80" dirty="0">
                <a:latin typeface="Calibri"/>
                <a:cs typeface="Calibri"/>
              </a:rPr>
              <a:t>l’éligibilité : </a:t>
            </a:r>
            <a:r>
              <a:rPr lang="fr-FR" sz="1037" spc="80" dirty="0">
                <a:latin typeface="Calibri"/>
                <a:cs typeface="Calibri"/>
              </a:rPr>
              <a:t>l’activité est décrite dans un des règlements délégués de la taxonomie en raison de son fort potentiel contributif à l’un des 6 objectifs environnementaux ; </a:t>
            </a:r>
          </a:p>
          <a:p>
            <a:pPr marL="604793" marR="4790" lvl="1" indent="-161677">
              <a:spcBef>
                <a:spcPts val="94"/>
              </a:spcBef>
              <a:buFont typeface="Arial" panose="020B0604020202020204" pitchFamily="34" charset="0"/>
              <a:buChar char="•"/>
            </a:pPr>
            <a:endParaRPr lang="fr-FR" sz="1037" b="1" spc="80" dirty="0">
              <a:latin typeface="Calibri"/>
              <a:cs typeface="Calibri"/>
            </a:endParaRPr>
          </a:p>
          <a:p>
            <a:pPr marL="604793" marR="4790" lvl="1" indent="-161677">
              <a:spcBef>
                <a:spcPts val="94"/>
              </a:spcBef>
              <a:buFont typeface="Arial" panose="020B0604020202020204" pitchFamily="34" charset="0"/>
              <a:buChar char="•"/>
            </a:pPr>
            <a:r>
              <a:rPr lang="fr-FR" sz="1037" b="1" spc="80" dirty="0">
                <a:latin typeface="Calibri"/>
                <a:cs typeface="Calibri"/>
              </a:rPr>
              <a:t>l’alignement :</a:t>
            </a:r>
            <a:r>
              <a:rPr lang="fr-FR" sz="1037" spc="80" dirty="0">
                <a:latin typeface="Calibri"/>
                <a:cs typeface="Calibri"/>
              </a:rPr>
              <a:t> l’activité contribue significativement à l’un des 6 objectifs environnementaux sur la base de critères mesurables, sans causer de préjudice aux autres objectifs, et tout en respectant un socle de garanties sociales correspondant au respect de principes et des conventions </a:t>
            </a:r>
            <a:r>
              <a:rPr lang="fr-FR" sz="1037" spc="80" dirty="0">
                <a:solidFill>
                  <a:srgbClr val="333333"/>
                </a:solidFill>
                <a:latin typeface="Calibri"/>
                <a:cs typeface="Calibri"/>
              </a:rPr>
              <a:t>internationales.</a:t>
            </a:r>
          </a:p>
          <a:p>
            <a:pPr marL="604793" marR="4790" lvl="1" indent="-161677">
              <a:spcBef>
                <a:spcPts val="94"/>
              </a:spcBef>
              <a:buFont typeface="Arial" panose="020B0604020202020204" pitchFamily="34" charset="0"/>
              <a:buChar char="•"/>
            </a:pPr>
            <a:endParaRPr lang="fr-FR" sz="1037" spc="80" dirty="0">
              <a:latin typeface="Calibri"/>
              <a:cs typeface="Calibri"/>
            </a:endParaRPr>
          </a:p>
          <a:p>
            <a:pPr marL="604793" marR="4790" lvl="1" indent="-161677">
              <a:spcBef>
                <a:spcPts val="94"/>
              </a:spcBef>
              <a:buFont typeface="Arial" panose="020B0604020202020204" pitchFamily="34" charset="0"/>
              <a:buChar char="•"/>
            </a:pPr>
            <a:endParaRPr lang="fr-FR" sz="1037" spc="80" dirty="0">
              <a:latin typeface="Calibri"/>
              <a:cs typeface="Calibri"/>
            </a:endParaRPr>
          </a:p>
          <a:p>
            <a:pPr marL="11976" marR="4790">
              <a:spcBef>
                <a:spcPts val="94"/>
              </a:spcBef>
            </a:pPr>
            <a:endParaRPr lang="fr-FR" sz="1037" spc="80" dirty="0">
              <a:latin typeface="Calibri"/>
              <a:cs typeface="Calibri"/>
            </a:endParaRPr>
          </a:p>
          <a:p>
            <a:pPr marL="11976" marR="4790">
              <a:spcBef>
                <a:spcPts val="94"/>
              </a:spcBef>
            </a:pPr>
            <a:endParaRPr lang="fr-FR" sz="1037" spc="80" dirty="0">
              <a:solidFill>
                <a:srgbClr val="333333"/>
              </a:solidFill>
              <a:latin typeface="Calibri"/>
              <a:cs typeface="Calibri"/>
            </a:endParaRPr>
          </a:p>
          <a:p>
            <a:pPr marL="11976" marR="4790">
              <a:spcBef>
                <a:spcPts val="94"/>
              </a:spcBef>
            </a:pPr>
            <a:endParaRPr lang="fr-FR" sz="1037" spc="80" dirty="0">
              <a:solidFill>
                <a:srgbClr val="333333"/>
              </a:solidFill>
              <a:latin typeface="Calibri"/>
              <a:cs typeface="Calibri"/>
            </a:endParaRPr>
          </a:p>
        </p:txBody>
      </p:sp>
      <p:sp>
        <p:nvSpPr>
          <p:cNvPr id="3" name="object 3"/>
          <p:cNvSpPr txBox="1">
            <a:spLocks noGrp="1"/>
          </p:cNvSpPr>
          <p:nvPr>
            <p:ph type="title"/>
          </p:nvPr>
        </p:nvSpPr>
        <p:spPr>
          <a:xfrm>
            <a:off x="400092" y="681006"/>
            <a:ext cx="8946678" cy="411975"/>
          </a:xfrm>
          <a:prstGeom prst="rect">
            <a:avLst/>
          </a:prstGeom>
        </p:spPr>
        <p:txBody>
          <a:bodyPr vert="horz" wrap="square" lIns="0" tIns="11976" rIns="0" bIns="0" rtlCol="0">
            <a:spAutoFit/>
          </a:bodyPr>
          <a:lstStyle/>
          <a:p>
            <a:pPr marL="11976">
              <a:spcBef>
                <a:spcPts val="94"/>
              </a:spcBef>
            </a:pPr>
            <a:r>
              <a:rPr lang="fr-FR" spc="-42" dirty="0"/>
              <a:t>Contexte réglementaire</a:t>
            </a:r>
            <a:endParaRPr spc="-9" dirty="0"/>
          </a:p>
        </p:txBody>
      </p:sp>
      <p:sp>
        <p:nvSpPr>
          <p:cNvPr id="10" name="object 10"/>
          <p:cNvSpPr/>
          <p:nvPr/>
        </p:nvSpPr>
        <p:spPr>
          <a:xfrm>
            <a:off x="9647147" y="6903279"/>
            <a:ext cx="0" cy="204191"/>
          </a:xfrm>
          <a:custGeom>
            <a:avLst/>
            <a:gdLst/>
            <a:ahLst/>
            <a:cxnLst/>
            <a:rect l="l" t="t" r="r" b="b"/>
            <a:pathLst>
              <a:path h="216534">
                <a:moveTo>
                  <a:pt x="0" y="0"/>
                </a:moveTo>
                <a:lnTo>
                  <a:pt x="0" y="216001"/>
                </a:lnTo>
              </a:path>
            </a:pathLst>
          </a:custGeom>
          <a:ln w="12700">
            <a:solidFill>
              <a:srgbClr val="00338D"/>
            </a:solidFill>
          </a:ln>
        </p:spPr>
        <p:txBody>
          <a:bodyPr wrap="square" lIns="0" tIns="0" rIns="0" bIns="0" rtlCol="0"/>
          <a:lstStyle/>
          <a:p>
            <a:endParaRPr sz="1697"/>
          </a:p>
        </p:txBody>
      </p:sp>
      <p:sp>
        <p:nvSpPr>
          <p:cNvPr id="11" name="object 11"/>
          <p:cNvSpPr/>
          <p:nvPr/>
        </p:nvSpPr>
        <p:spPr>
          <a:xfrm>
            <a:off x="9188859" y="459195"/>
            <a:ext cx="158083" cy="192215"/>
          </a:xfrm>
          <a:custGeom>
            <a:avLst/>
            <a:gdLst/>
            <a:ahLst/>
            <a:cxnLst/>
            <a:rect l="l" t="t" r="r" b="b"/>
            <a:pathLst>
              <a:path w="167640" h="203834">
                <a:moveTo>
                  <a:pt x="167297" y="82537"/>
                </a:moveTo>
                <a:lnTo>
                  <a:pt x="167297" y="203301"/>
                </a:lnTo>
                <a:lnTo>
                  <a:pt x="0" y="203301"/>
                </a:lnTo>
                <a:lnTo>
                  <a:pt x="0" y="82537"/>
                </a:lnTo>
                <a:lnTo>
                  <a:pt x="83642" y="0"/>
                </a:lnTo>
                <a:lnTo>
                  <a:pt x="167297" y="82537"/>
                </a:lnTo>
                <a:close/>
              </a:path>
            </a:pathLst>
          </a:custGeom>
          <a:ln w="12700">
            <a:solidFill>
              <a:srgbClr val="B2B2B2"/>
            </a:solidFill>
          </a:ln>
        </p:spPr>
        <p:txBody>
          <a:bodyPr wrap="square" lIns="0" tIns="0" rIns="0" bIns="0" rtlCol="0"/>
          <a:lstStyle/>
          <a:p>
            <a:endParaRPr sz="1697"/>
          </a:p>
        </p:txBody>
      </p:sp>
      <p:sp>
        <p:nvSpPr>
          <p:cNvPr id="12" name="object 12"/>
          <p:cNvSpPr/>
          <p:nvPr/>
        </p:nvSpPr>
        <p:spPr>
          <a:xfrm>
            <a:off x="8900290" y="459197"/>
            <a:ext cx="123952" cy="192215"/>
          </a:xfrm>
          <a:custGeom>
            <a:avLst/>
            <a:gdLst/>
            <a:ahLst/>
            <a:cxnLst/>
            <a:rect l="l" t="t" r="r" b="b"/>
            <a:pathLst>
              <a:path w="131445" h="203834">
                <a:moveTo>
                  <a:pt x="131305" y="0"/>
                </a:moveTo>
                <a:lnTo>
                  <a:pt x="0" y="101650"/>
                </a:lnTo>
                <a:lnTo>
                  <a:pt x="131305" y="203301"/>
                </a:lnTo>
              </a:path>
            </a:pathLst>
          </a:custGeom>
          <a:ln w="12700">
            <a:solidFill>
              <a:srgbClr val="B2B2B2"/>
            </a:solidFill>
          </a:ln>
        </p:spPr>
        <p:txBody>
          <a:bodyPr wrap="square" lIns="0" tIns="0" rIns="0" bIns="0" rtlCol="0"/>
          <a:lstStyle/>
          <a:p>
            <a:endParaRPr sz="1697"/>
          </a:p>
        </p:txBody>
      </p:sp>
      <p:sp>
        <p:nvSpPr>
          <p:cNvPr id="13" name="object 13"/>
          <p:cNvSpPr/>
          <p:nvPr/>
        </p:nvSpPr>
        <p:spPr>
          <a:xfrm>
            <a:off x="9511358" y="459196"/>
            <a:ext cx="123952" cy="192215"/>
          </a:xfrm>
          <a:custGeom>
            <a:avLst/>
            <a:gdLst/>
            <a:ahLst/>
            <a:cxnLst/>
            <a:rect l="l" t="t" r="r" b="b"/>
            <a:pathLst>
              <a:path w="131445" h="203834">
                <a:moveTo>
                  <a:pt x="0" y="203301"/>
                </a:moveTo>
                <a:lnTo>
                  <a:pt x="131305" y="101650"/>
                </a:lnTo>
                <a:lnTo>
                  <a:pt x="0" y="0"/>
                </a:lnTo>
              </a:path>
            </a:pathLst>
          </a:custGeom>
          <a:ln w="12700">
            <a:solidFill>
              <a:srgbClr val="B2B2B2"/>
            </a:solidFill>
          </a:ln>
        </p:spPr>
        <p:txBody>
          <a:bodyPr wrap="square" lIns="0" tIns="0" rIns="0" bIns="0" rtlCol="0"/>
          <a:lstStyle/>
          <a:p>
            <a:endParaRPr sz="1697"/>
          </a:p>
        </p:txBody>
      </p:sp>
      <p:sp>
        <p:nvSpPr>
          <p:cNvPr id="14" name="object 14"/>
          <p:cNvSpPr txBox="1">
            <a:spLocks noGrp="1"/>
          </p:cNvSpPr>
          <p:nvPr>
            <p:ph type="ftr" sz="quarter" idx="5"/>
          </p:nvPr>
        </p:nvSpPr>
        <p:spPr>
          <a:xfrm>
            <a:off x="8192603" y="6929016"/>
            <a:ext cx="766250" cy="268463"/>
          </a:xfrm>
          <a:prstGeom prst="rect">
            <a:avLst/>
          </a:prstGeom>
        </p:spPr>
        <p:txBody>
          <a:bodyPr vert="horz" wrap="square" lIns="0" tIns="7186" rIns="0" bIns="0" rtlCol="0">
            <a:spAutoFit/>
          </a:bodyPr>
          <a:lstStyle/>
          <a:p>
            <a:pPr marL="11976">
              <a:spcBef>
                <a:spcPts val="57"/>
              </a:spcBef>
            </a:pPr>
            <a:r>
              <a:rPr spc="42" dirty="0"/>
              <a:t>Pulse </a:t>
            </a:r>
            <a:r>
              <a:rPr spc="24" dirty="0"/>
              <a:t>of</a:t>
            </a:r>
            <a:r>
              <a:rPr spc="-28" dirty="0"/>
              <a:t> </a:t>
            </a:r>
            <a:r>
              <a:rPr spc="28" dirty="0"/>
              <a:t>banking</a:t>
            </a:r>
          </a:p>
        </p:txBody>
      </p:sp>
      <p:sp>
        <p:nvSpPr>
          <p:cNvPr id="15" name="object 15"/>
          <p:cNvSpPr txBox="1">
            <a:spLocks noGrp="1"/>
          </p:cNvSpPr>
          <p:nvPr>
            <p:ph type="sldNum" sz="quarter" idx="7"/>
          </p:nvPr>
        </p:nvSpPr>
        <p:spPr>
          <a:xfrm>
            <a:off x="9121690" y="6920185"/>
            <a:ext cx="181256" cy="138464"/>
          </a:xfrm>
          <a:prstGeom prst="rect">
            <a:avLst/>
          </a:prstGeom>
        </p:spPr>
        <p:txBody>
          <a:bodyPr vert="horz" wrap="square" lIns="0" tIns="7784" rIns="0" bIns="0" rtlCol="0">
            <a:spAutoFit/>
          </a:bodyPr>
          <a:lstStyle/>
          <a:p>
            <a:pPr marL="35928">
              <a:spcBef>
                <a:spcPts val="61"/>
              </a:spcBef>
            </a:pPr>
            <a:fld id="{81D60167-4931-47E6-BA6A-407CBD079E47}" type="slidenum">
              <a:rPr spc="38" dirty="0"/>
              <a:pPr marL="35928">
                <a:spcBef>
                  <a:spcPts val="61"/>
                </a:spcBef>
              </a:pPr>
              <a:t>5</a:t>
            </a:fld>
            <a:endParaRPr spc="38" dirty="0"/>
          </a:p>
        </p:txBody>
      </p:sp>
      <p:sp>
        <p:nvSpPr>
          <p:cNvPr id="17" name="object 2">
            <a:extLst>
              <a:ext uri="{FF2B5EF4-FFF2-40B4-BE49-F238E27FC236}">
                <a16:creationId xmlns:a16="http://schemas.microsoft.com/office/drawing/2014/main" id="{80FB29AD-1B1F-B545-23E0-79CC0097B0E0}"/>
              </a:ext>
            </a:extLst>
          </p:cNvPr>
          <p:cNvSpPr txBox="1"/>
          <p:nvPr/>
        </p:nvSpPr>
        <p:spPr>
          <a:xfrm>
            <a:off x="371051" y="3108037"/>
            <a:ext cx="9243780" cy="630980"/>
          </a:xfrm>
          <a:prstGeom prst="rect">
            <a:avLst/>
          </a:prstGeom>
        </p:spPr>
        <p:txBody>
          <a:bodyPr vert="horz" wrap="square" lIns="0" tIns="11976" rIns="0" bIns="0" rtlCol="0">
            <a:spAutoFit/>
          </a:bodyPr>
          <a:lstStyle/>
          <a:p>
            <a:pPr marL="443116" marR="4790" lvl="1">
              <a:spcBef>
                <a:spcPts val="94"/>
              </a:spcBef>
            </a:pPr>
            <a:endParaRPr lang="fr-FR" sz="943" spc="80" dirty="0">
              <a:solidFill>
                <a:srgbClr val="333333"/>
              </a:solidFill>
              <a:latin typeface="Calibri"/>
              <a:cs typeface="Calibri"/>
            </a:endParaRPr>
          </a:p>
          <a:p>
            <a:pPr marL="604793" marR="4790" lvl="1" indent="-161677">
              <a:spcBef>
                <a:spcPts val="94"/>
              </a:spcBef>
              <a:buFont typeface="Arial" panose="020B0604020202020204" pitchFamily="34" charset="0"/>
              <a:buChar char="•"/>
            </a:pPr>
            <a:endParaRPr lang="fr-FR" sz="943" b="1" spc="80" dirty="0">
              <a:solidFill>
                <a:srgbClr val="7030A0"/>
              </a:solidFill>
              <a:latin typeface="Calibri"/>
              <a:cs typeface="Calibri"/>
            </a:endParaRPr>
          </a:p>
          <a:p>
            <a:pPr marL="604793" marR="4790" lvl="1" indent="-161677">
              <a:spcBef>
                <a:spcPts val="94"/>
              </a:spcBef>
              <a:buFont typeface="Arial" panose="020B0604020202020204" pitchFamily="34" charset="0"/>
              <a:buChar char="•"/>
            </a:pPr>
            <a:endParaRPr lang="fr-FR" sz="943" b="1" spc="80" dirty="0">
              <a:solidFill>
                <a:srgbClr val="7030A0"/>
              </a:solidFill>
              <a:latin typeface="Calibri"/>
              <a:cs typeface="Calibri"/>
            </a:endParaRPr>
          </a:p>
          <a:p>
            <a:pPr marL="11976" marR="4790">
              <a:spcBef>
                <a:spcPts val="94"/>
              </a:spcBef>
            </a:pPr>
            <a:endParaRPr lang="fr-FR" sz="943" spc="80" dirty="0">
              <a:solidFill>
                <a:srgbClr val="333333"/>
              </a:solidFill>
              <a:latin typeface="Calibri"/>
              <a:cs typeface="Calibri"/>
            </a:endParaRPr>
          </a:p>
        </p:txBody>
      </p:sp>
      <p:pic>
        <p:nvPicPr>
          <p:cNvPr id="5" name="Image 4">
            <a:extLst>
              <a:ext uri="{FF2B5EF4-FFF2-40B4-BE49-F238E27FC236}">
                <a16:creationId xmlns:a16="http://schemas.microsoft.com/office/drawing/2014/main" id="{7AB71EF5-B167-EEB3-6F65-DECF0E51B50B}"/>
              </a:ext>
            </a:extLst>
          </p:cNvPr>
          <p:cNvPicPr>
            <a:picLocks noChangeAspect="1"/>
          </p:cNvPicPr>
          <p:nvPr/>
        </p:nvPicPr>
        <p:blipFill rotWithShape="1">
          <a:blip r:embed="rId2"/>
          <a:srcRect t="14577" b="-7276"/>
          <a:stretch/>
        </p:blipFill>
        <p:spPr>
          <a:xfrm>
            <a:off x="802393" y="4934422"/>
            <a:ext cx="5645191" cy="229609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50302" y="1379061"/>
            <a:ext cx="9161056" cy="2479628"/>
          </a:xfrm>
          <a:prstGeom prst="rect">
            <a:avLst/>
          </a:prstGeom>
        </p:spPr>
        <p:txBody>
          <a:bodyPr vert="horz" wrap="square" lIns="0" tIns="11976" rIns="0" bIns="0" rtlCol="0">
            <a:spAutoFit/>
          </a:bodyPr>
          <a:lstStyle/>
          <a:p>
            <a:pPr marL="173653" marR="4790" indent="-161677">
              <a:spcBef>
                <a:spcPts val="94"/>
              </a:spcBef>
              <a:buFontTx/>
              <a:buChar char="-"/>
            </a:pPr>
            <a:r>
              <a:rPr lang="fr-FR" sz="1037" spc="80" dirty="0">
                <a:solidFill>
                  <a:srgbClr val="333333"/>
                </a:solidFill>
                <a:latin typeface="Calibri"/>
                <a:cs typeface="Calibri"/>
              </a:rPr>
              <a:t>Ratio d’actifs verts ou Green Asset Ratio (GAR) = la part des actifs qui financent ou sont investis dans des activités économiques alignées sur la taxonomie par rapport au total des actifs couverts.</a:t>
            </a:r>
            <a:br>
              <a:rPr lang="fr-FR" sz="1037" spc="80" dirty="0">
                <a:solidFill>
                  <a:srgbClr val="333333"/>
                </a:solidFill>
                <a:latin typeface="Calibri"/>
                <a:cs typeface="Calibri"/>
              </a:rPr>
            </a:br>
            <a:r>
              <a:rPr lang="fr-FR" sz="1037" spc="80" dirty="0">
                <a:solidFill>
                  <a:srgbClr val="333333"/>
                </a:solidFill>
                <a:latin typeface="Calibri"/>
                <a:cs typeface="Calibri"/>
                <a:sym typeface="Wingdings" panose="05000000000000000000" pitchFamily="2" charset="2"/>
              </a:rPr>
              <a:t> </a:t>
            </a:r>
            <a:r>
              <a:rPr lang="fr-FR" sz="1037" spc="80" dirty="0">
                <a:solidFill>
                  <a:srgbClr val="333333"/>
                </a:solidFill>
                <a:latin typeface="Calibri"/>
                <a:cs typeface="Calibri"/>
              </a:rPr>
              <a:t>Principal indicateur applicable aux établissements de crédit.</a:t>
            </a:r>
          </a:p>
          <a:p>
            <a:pPr marL="11976" marR="4790">
              <a:spcBef>
                <a:spcPts val="94"/>
              </a:spcBef>
            </a:pPr>
            <a:endParaRPr lang="fr-FR" sz="1037" spc="80" dirty="0">
              <a:solidFill>
                <a:srgbClr val="333333"/>
              </a:solidFill>
              <a:latin typeface="Calibri"/>
              <a:cs typeface="Calibri"/>
            </a:endParaRPr>
          </a:p>
          <a:p>
            <a:pPr marL="173653" marR="4790" indent="-161677">
              <a:spcBef>
                <a:spcPts val="94"/>
              </a:spcBef>
              <a:buFontTx/>
              <a:buChar char="-"/>
            </a:pPr>
            <a:r>
              <a:rPr lang="fr-FR" sz="1037" spc="80" dirty="0">
                <a:solidFill>
                  <a:srgbClr val="333333"/>
                </a:solidFill>
                <a:latin typeface="Calibri"/>
                <a:cs typeface="Calibri"/>
              </a:rPr>
              <a:t>Indicateur calculé en 2021 et 2022 sur la base des activités dites éligibles au titre des 2 premiers objectifs environnementaux (atténuation du changement climatique et adaptation au changement climatique) </a:t>
            </a:r>
          </a:p>
          <a:p>
            <a:pPr marL="173653" marR="4790" indent="-161677">
              <a:spcBef>
                <a:spcPts val="94"/>
              </a:spcBef>
              <a:buFontTx/>
              <a:buChar char="-"/>
            </a:pPr>
            <a:endParaRPr lang="fr-FR" sz="1037" spc="80" dirty="0">
              <a:solidFill>
                <a:srgbClr val="333333"/>
              </a:solidFill>
              <a:latin typeface="Calibri"/>
              <a:cs typeface="Calibri"/>
            </a:endParaRPr>
          </a:p>
          <a:p>
            <a:pPr marL="173653" marR="4790" indent="-161677">
              <a:spcBef>
                <a:spcPts val="94"/>
              </a:spcBef>
              <a:buFontTx/>
              <a:buChar char="-"/>
            </a:pPr>
            <a:r>
              <a:rPr lang="fr-FR" sz="1037" spc="80" dirty="0">
                <a:solidFill>
                  <a:srgbClr val="333333"/>
                </a:solidFill>
                <a:latin typeface="Calibri"/>
                <a:cs typeface="Calibri"/>
              </a:rPr>
              <a:t>31 décembre 2023: 1</a:t>
            </a:r>
            <a:r>
              <a:rPr lang="fr-FR" sz="1037" spc="80" baseline="30000" dirty="0">
                <a:solidFill>
                  <a:srgbClr val="333333"/>
                </a:solidFill>
                <a:latin typeface="Calibri"/>
                <a:cs typeface="Calibri"/>
              </a:rPr>
              <a:t>ère</a:t>
            </a:r>
            <a:r>
              <a:rPr lang="fr-FR" sz="1037" spc="80" dirty="0">
                <a:solidFill>
                  <a:srgbClr val="333333"/>
                </a:solidFill>
                <a:latin typeface="Calibri"/>
                <a:cs typeface="Calibri"/>
              </a:rPr>
              <a:t> année d’alignement pour les établissements de crédit.</a:t>
            </a:r>
          </a:p>
          <a:p>
            <a:pPr marL="11976" marR="4790">
              <a:spcBef>
                <a:spcPts val="94"/>
              </a:spcBef>
            </a:pPr>
            <a:endParaRPr lang="fr-FR" sz="1037" spc="80" dirty="0">
              <a:solidFill>
                <a:srgbClr val="333333"/>
              </a:solidFill>
              <a:latin typeface="Calibri"/>
              <a:cs typeface="Calibri"/>
            </a:endParaRPr>
          </a:p>
          <a:p>
            <a:pPr marL="173653" marR="4790" indent="-161677">
              <a:spcBef>
                <a:spcPts val="94"/>
              </a:spcBef>
              <a:buFontTx/>
              <a:buChar char="-"/>
            </a:pPr>
            <a:r>
              <a:rPr lang="fr-FR" sz="1037" spc="80" dirty="0">
                <a:solidFill>
                  <a:srgbClr val="333333"/>
                </a:solidFill>
                <a:latin typeface="Calibri"/>
                <a:cs typeface="Calibri"/>
              </a:rPr>
              <a:t>Définition par les établissements de méthodologies internes tenant compte de la nature de la contrepartie, la typologie des produits financés (type de produits, objet de financement, date de financement…) et la nature des informations disponibles pour évaluer l’éligibilité puis l’alignement au niveau de leurs actifs.</a:t>
            </a:r>
            <a:br>
              <a:rPr lang="fr-FR" sz="1037" spc="80" dirty="0">
                <a:solidFill>
                  <a:srgbClr val="333333"/>
                </a:solidFill>
                <a:latin typeface="Calibri"/>
                <a:cs typeface="Calibri"/>
              </a:rPr>
            </a:br>
            <a:r>
              <a:rPr lang="fr-FR" sz="1037" spc="80" dirty="0">
                <a:solidFill>
                  <a:srgbClr val="333333"/>
                </a:solidFill>
                <a:latin typeface="Calibri"/>
                <a:cs typeface="Calibri"/>
                <a:sym typeface="Wingdings" panose="05000000000000000000" pitchFamily="2" charset="2"/>
              </a:rPr>
              <a:t> </a:t>
            </a:r>
            <a:r>
              <a:rPr lang="fr-FR" sz="1037" spc="80" dirty="0">
                <a:solidFill>
                  <a:srgbClr val="333333"/>
                </a:solidFill>
                <a:latin typeface="Calibri"/>
                <a:cs typeface="Calibri"/>
              </a:rPr>
              <a:t>Intégration progressive de ce nouveau cadre de référence en matière de durabilité dans les business </a:t>
            </a:r>
            <a:r>
              <a:rPr lang="fr-FR" sz="1037" spc="80" dirty="0" err="1">
                <a:solidFill>
                  <a:srgbClr val="333333"/>
                </a:solidFill>
                <a:latin typeface="Calibri"/>
                <a:cs typeface="Calibri"/>
              </a:rPr>
              <a:t>models</a:t>
            </a:r>
            <a:r>
              <a:rPr lang="fr-FR" sz="1037" spc="80" dirty="0">
                <a:solidFill>
                  <a:srgbClr val="333333"/>
                </a:solidFill>
                <a:latin typeface="Calibri"/>
                <a:cs typeface="Calibri"/>
              </a:rPr>
              <a:t>.</a:t>
            </a:r>
          </a:p>
          <a:p>
            <a:pPr marL="11976" marR="4790">
              <a:spcBef>
                <a:spcPts val="94"/>
              </a:spcBef>
            </a:pPr>
            <a:endParaRPr lang="fr-FR" sz="943" spc="80" dirty="0">
              <a:solidFill>
                <a:srgbClr val="333333"/>
              </a:solidFill>
              <a:latin typeface="Calibri"/>
              <a:cs typeface="Calibri"/>
            </a:endParaRPr>
          </a:p>
          <a:p>
            <a:pPr marL="11976" marR="4790">
              <a:spcBef>
                <a:spcPts val="94"/>
              </a:spcBef>
            </a:pPr>
            <a:endParaRPr lang="fr-FR" sz="943" spc="80" dirty="0">
              <a:solidFill>
                <a:srgbClr val="333333"/>
              </a:solidFill>
              <a:latin typeface="Calibri"/>
              <a:cs typeface="Calibri"/>
            </a:endParaRPr>
          </a:p>
        </p:txBody>
      </p:sp>
      <p:sp>
        <p:nvSpPr>
          <p:cNvPr id="3" name="object 3"/>
          <p:cNvSpPr txBox="1">
            <a:spLocks noGrp="1"/>
          </p:cNvSpPr>
          <p:nvPr>
            <p:ph type="title"/>
          </p:nvPr>
        </p:nvSpPr>
        <p:spPr>
          <a:xfrm>
            <a:off x="400265" y="533167"/>
            <a:ext cx="8946678" cy="411975"/>
          </a:xfrm>
          <a:prstGeom prst="rect">
            <a:avLst/>
          </a:prstGeom>
        </p:spPr>
        <p:txBody>
          <a:bodyPr vert="horz" wrap="square" lIns="0" tIns="11976" rIns="0" bIns="0" rtlCol="0">
            <a:spAutoFit/>
          </a:bodyPr>
          <a:lstStyle/>
          <a:p>
            <a:pPr marL="11976">
              <a:spcBef>
                <a:spcPts val="94"/>
              </a:spcBef>
            </a:pPr>
            <a:r>
              <a:rPr lang="fr-FR" spc="-42" dirty="0"/>
              <a:t>Ratio d’alignement au 31 décembre 2023</a:t>
            </a:r>
            <a:endParaRPr spc="-9" dirty="0"/>
          </a:p>
        </p:txBody>
      </p:sp>
      <p:sp>
        <p:nvSpPr>
          <p:cNvPr id="10" name="object 10"/>
          <p:cNvSpPr/>
          <p:nvPr/>
        </p:nvSpPr>
        <p:spPr>
          <a:xfrm>
            <a:off x="9647147" y="6903279"/>
            <a:ext cx="0" cy="204191"/>
          </a:xfrm>
          <a:custGeom>
            <a:avLst/>
            <a:gdLst/>
            <a:ahLst/>
            <a:cxnLst/>
            <a:rect l="l" t="t" r="r" b="b"/>
            <a:pathLst>
              <a:path h="216534">
                <a:moveTo>
                  <a:pt x="0" y="0"/>
                </a:moveTo>
                <a:lnTo>
                  <a:pt x="0" y="216001"/>
                </a:lnTo>
              </a:path>
            </a:pathLst>
          </a:custGeom>
          <a:ln w="12700">
            <a:solidFill>
              <a:srgbClr val="00338D"/>
            </a:solidFill>
          </a:ln>
        </p:spPr>
        <p:txBody>
          <a:bodyPr wrap="square" lIns="0" tIns="0" rIns="0" bIns="0" rtlCol="0"/>
          <a:lstStyle/>
          <a:p>
            <a:endParaRPr sz="1697"/>
          </a:p>
        </p:txBody>
      </p:sp>
      <p:sp>
        <p:nvSpPr>
          <p:cNvPr id="11" name="object 11"/>
          <p:cNvSpPr/>
          <p:nvPr/>
        </p:nvSpPr>
        <p:spPr>
          <a:xfrm>
            <a:off x="9188859" y="459195"/>
            <a:ext cx="158083" cy="192215"/>
          </a:xfrm>
          <a:custGeom>
            <a:avLst/>
            <a:gdLst/>
            <a:ahLst/>
            <a:cxnLst/>
            <a:rect l="l" t="t" r="r" b="b"/>
            <a:pathLst>
              <a:path w="167640" h="203834">
                <a:moveTo>
                  <a:pt x="167297" y="82537"/>
                </a:moveTo>
                <a:lnTo>
                  <a:pt x="167297" y="203301"/>
                </a:lnTo>
                <a:lnTo>
                  <a:pt x="0" y="203301"/>
                </a:lnTo>
                <a:lnTo>
                  <a:pt x="0" y="82537"/>
                </a:lnTo>
                <a:lnTo>
                  <a:pt x="83642" y="0"/>
                </a:lnTo>
                <a:lnTo>
                  <a:pt x="167297" y="82537"/>
                </a:lnTo>
                <a:close/>
              </a:path>
            </a:pathLst>
          </a:custGeom>
          <a:ln w="12700">
            <a:solidFill>
              <a:srgbClr val="B2B2B2"/>
            </a:solidFill>
          </a:ln>
        </p:spPr>
        <p:txBody>
          <a:bodyPr wrap="square" lIns="0" tIns="0" rIns="0" bIns="0" rtlCol="0"/>
          <a:lstStyle/>
          <a:p>
            <a:endParaRPr sz="1697"/>
          </a:p>
        </p:txBody>
      </p:sp>
      <p:sp>
        <p:nvSpPr>
          <p:cNvPr id="12" name="object 12"/>
          <p:cNvSpPr/>
          <p:nvPr/>
        </p:nvSpPr>
        <p:spPr>
          <a:xfrm>
            <a:off x="8900290" y="459197"/>
            <a:ext cx="123952" cy="192215"/>
          </a:xfrm>
          <a:custGeom>
            <a:avLst/>
            <a:gdLst/>
            <a:ahLst/>
            <a:cxnLst/>
            <a:rect l="l" t="t" r="r" b="b"/>
            <a:pathLst>
              <a:path w="131445" h="203834">
                <a:moveTo>
                  <a:pt x="131305" y="0"/>
                </a:moveTo>
                <a:lnTo>
                  <a:pt x="0" y="101650"/>
                </a:lnTo>
                <a:lnTo>
                  <a:pt x="131305" y="203301"/>
                </a:lnTo>
              </a:path>
            </a:pathLst>
          </a:custGeom>
          <a:ln w="12700">
            <a:solidFill>
              <a:srgbClr val="B2B2B2"/>
            </a:solidFill>
          </a:ln>
        </p:spPr>
        <p:txBody>
          <a:bodyPr wrap="square" lIns="0" tIns="0" rIns="0" bIns="0" rtlCol="0"/>
          <a:lstStyle/>
          <a:p>
            <a:endParaRPr sz="1697"/>
          </a:p>
        </p:txBody>
      </p:sp>
      <p:sp>
        <p:nvSpPr>
          <p:cNvPr id="13" name="object 13"/>
          <p:cNvSpPr/>
          <p:nvPr/>
        </p:nvSpPr>
        <p:spPr>
          <a:xfrm>
            <a:off x="9511358" y="459196"/>
            <a:ext cx="123952" cy="192215"/>
          </a:xfrm>
          <a:custGeom>
            <a:avLst/>
            <a:gdLst/>
            <a:ahLst/>
            <a:cxnLst/>
            <a:rect l="l" t="t" r="r" b="b"/>
            <a:pathLst>
              <a:path w="131445" h="203834">
                <a:moveTo>
                  <a:pt x="0" y="203301"/>
                </a:moveTo>
                <a:lnTo>
                  <a:pt x="131305" y="101650"/>
                </a:lnTo>
                <a:lnTo>
                  <a:pt x="0" y="0"/>
                </a:lnTo>
              </a:path>
            </a:pathLst>
          </a:custGeom>
          <a:ln w="12700">
            <a:solidFill>
              <a:srgbClr val="B2B2B2"/>
            </a:solidFill>
          </a:ln>
        </p:spPr>
        <p:txBody>
          <a:bodyPr wrap="square" lIns="0" tIns="0" rIns="0" bIns="0" rtlCol="0"/>
          <a:lstStyle/>
          <a:p>
            <a:endParaRPr sz="1697"/>
          </a:p>
        </p:txBody>
      </p:sp>
      <p:sp>
        <p:nvSpPr>
          <p:cNvPr id="14" name="object 14"/>
          <p:cNvSpPr txBox="1">
            <a:spLocks noGrp="1"/>
          </p:cNvSpPr>
          <p:nvPr>
            <p:ph type="ftr" sz="quarter" idx="5"/>
          </p:nvPr>
        </p:nvSpPr>
        <p:spPr>
          <a:xfrm>
            <a:off x="8192603" y="6929016"/>
            <a:ext cx="766250" cy="268463"/>
          </a:xfrm>
          <a:prstGeom prst="rect">
            <a:avLst/>
          </a:prstGeom>
        </p:spPr>
        <p:txBody>
          <a:bodyPr vert="horz" wrap="square" lIns="0" tIns="7186" rIns="0" bIns="0" rtlCol="0">
            <a:spAutoFit/>
          </a:bodyPr>
          <a:lstStyle/>
          <a:p>
            <a:pPr marL="11976">
              <a:spcBef>
                <a:spcPts val="57"/>
              </a:spcBef>
            </a:pPr>
            <a:r>
              <a:rPr spc="42" dirty="0"/>
              <a:t>Pulse </a:t>
            </a:r>
            <a:r>
              <a:rPr spc="24" dirty="0"/>
              <a:t>of</a:t>
            </a:r>
            <a:r>
              <a:rPr spc="-28" dirty="0"/>
              <a:t> </a:t>
            </a:r>
            <a:r>
              <a:rPr spc="28" dirty="0"/>
              <a:t>banking</a:t>
            </a:r>
          </a:p>
        </p:txBody>
      </p:sp>
      <p:sp>
        <p:nvSpPr>
          <p:cNvPr id="15" name="object 15"/>
          <p:cNvSpPr txBox="1">
            <a:spLocks noGrp="1"/>
          </p:cNvSpPr>
          <p:nvPr>
            <p:ph type="sldNum" sz="quarter" idx="7"/>
          </p:nvPr>
        </p:nvSpPr>
        <p:spPr>
          <a:xfrm>
            <a:off x="9121690" y="6920185"/>
            <a:ext cx="181256" cy="138464"/>
          </a:xfrm>
          <a:prstGeom prst="rect">
            <a:avLst/>
          </a:prstGeom>
        </p:spPr>
        <p:txBody>
          <a:bodyPr vert="horz" wrap="square" lIns="0" tIns="7784" rIns="0" bIns="0" rtlCol="0">
            <a:spAutoFit/>
          </a:bodyPr>
          <a:lstStyle/>
          <a:p>
            <a:pPr marL="35928">
              <a:spcBef>
                <a:spcPts val="61"/>
              </a:spcBef>
            </a:pPr>
            <a:fld id="{81D60167-4931-47E6-BA6A-407CBD079E47}" type="slidenum">
              <a:rPr spc="38" dirty="0"/>
              <a:pPr marL="35928">
                <a:spcBef>
                  <a:spcPts val="61"/>
                </a:spcBef>
              </a:pPr>
              <a:t>6</a:t>
            </a:fld>
            <a:endParaRPr spc="38" dirty="0"/>
          </a:p>
        </p:txBody>
      </p:sp>
      <p:sp>
        <p:nvSpPr>
          <p:cNvPr id="5" name="object 7">
            <a:extLst>
              <a:ext uri="{FF2B5EF4-FFF2-40B4-BE49-F238E27FC236}">
                <a16:creationId xmlns:a16="http://schemas.microsoft.com/office/drawing/2014/main" id="{3C1024B5-7FC1-CF9B-3A93-8FFB4AFB52EA}"/>
              </a:ext>
            </a:extLst>
          </p:cNvPr>
          <p:cNvSpPr txBox="1"/>
          <p:nvPr/>
        </p:nvSpPr>
        <p:spPr>
          <a:xfrm>
            <a:off x="514968" y="3781426"/>
            <a:ext cx="3749298" cy="186308"/>
          </a:xfrm>
          <a:prstGeom prst="rect">
            <a:avLst/>
          </a:prstGeom>
        </p:spPr>
        <p:txBody>
          <a:bodyPr vert="horz" wrap="square" lIns="0" tIns="11976" rIns="0" bIns="0" rtlCol="0">
            <a:spAutoFit/>
          </a:bodyPr>
          <a:lstStyle/>
          <a:p>
            <a:pPr marL="11976">
              <a:spcBef>
                <a:spcPts val="94"/>
              </a:spcBef>
            </a:pPr>
            <a:r>
              <a:rPr lang="fr-FR" sz="1132" b="1" spc="-5" dirty="0">
                <a:latin typeface="Univers 45 Light"/>
                <a:cs typeface="Univers 45 Light"/>
              </a:rPr>
              <a:t>Composition du Green Asset Ratio</a:t>
            </a:r>
            <a:endParaRPr sz="1132" dirty="0">
              <a:latin typeface="Univers 45 Light"/>
              <a:cs typeface="Univers 45 Light"/>
            </a:endParaRPr>
          </a:p>
        </p:txBody>
      </p:sp>
      <p:pic>
        <p:nvPicPr>
          <p:cNvPr id="7" name="Image 6">
            <a:extLst>
              <a:ext uri="{FF2B5EF4-FFF2-40B4-BE49-F238E27FC236}">
                <a16:creationId xmlns:a16="http://schemas.microsoft.com/office/drawing/2014/main" id="{61EABF9C-D918-58D9-329A-DFEDCC7ED5AC}"/>
              </a:ext>
            </a:extLst>
          </p:cNvPr>
          <p:cNvPicPr>
            <a:picLocks noChangeAspect="1"/>
          </p:cNvPicPr>
          <p:nvPr/>
        </p:nvPicPr>
        <p:blipFill>
          <a:blip r:embed="rId2"/>
          <a:stretch>
            <a:fillRect/>
          </a:stretch>
        </p:blipFill>
        <p:spPr>
          <a:xfrm>
            <a:off x="443112" y="4140705"/>
            <a:ext cx="6981874" cy="2558717"/>
          </a:xfrm>
          <a:prstGeom prst="rect">
            <a:avLst/>
          </a:prstGeom>
        </p:spPr>
      </p:pic>
    </p:spTree>
    <p:extLst>
      <p:ext uri="{BB962C8B-B14F-4D97-AF65-F5344CB8AC3E}">
        <p14:creationId xmlns:p14="http://schemas.microsoft.com/office/powerpoint/2010/main" val="3752968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75241" y="4859266"/>
            <a:ext cx="10055864" cy="676121"/>
          </a:xfrm>
          <a:prstGeom prst="rect">
            <a:avLst/>
          </a:prstGeom>
        </p:spPr>
        <p:txBody>
          <a:bodyPr vert="horz" wrap="square" lIns="0" tIns="11976" rIns="0" bIns="0" rtlCol="0">
            <a:spAutoFit/>
          </a:bodyPr>
          <a:lstStyle/>
          <a:p>
            <a:pPr marL="173653" marR="48503" indent="-161677">
              <a:spcBef>
                <a:spcPts val="94"/>
              </a:spcBef>
              <a:buFontTx/>
              <a:buChar char="-"/>
            </a:pPr>
            <a:r>
              <a:rPr lang="fr-FR" sz="1037" spc="85" dirty="0">
                <a:solidFill>
                  <a:srgbClr val="333333"/>
                </a:solidFill>
                <a:latin typeface="Calibri"/>
                <a:cs typeface="Calibri"/>
              </a:rPr>
              <a:t>GAR aligné : 11 à 12 fois moins élevé que le GAR éligible que ce soit sur l’indicateur du chiffre d’affaires (CA) que celui des dépenses </a:t>
            </a:r>
            <a:br>
              <a:rPr lang="fr-FR" sz="1037" spc="85" dirty="0">
                <a:solidFill>
                  <a:srgbClr val="333333"/>
                </a:solidFill>
                <a:latin typeface="Calibri"/>
                <a:cs typeface="Calibri"/>
              </a:rPr>
            </a:br>
            <a:r>
              <a:rPr lang="fr-FR" sz="1037" spc="85" dirty="0">
                <a:solidFill>
                  <a:srgbClr val="333333"/>
                </a:solidFill>
                <a:latin typeface="Calibri"/>
                <a:cs typeface="Calibri"/>
              </a:rPr>
              <a:t>d’investissement (Capex) :</a:t>
            </a:r>
          </a:p>
          <a:p>
            <a:pPr marL="604793" marR="48503" lvl="1" indent="-161677">
              <a:spcBef>
                <a:spcPts val="94"/>
              </a:spcBef>
              <a:buFont typeface="Arial" panose="020B0604020202020204" pitchFamily="34" charset="0"/>
              <a:buChar char="•"/>
            </a:pPr>
            <a:r>
              <a:rPr lang="fr-FR" sz="1037" spc="85" dirty="0">
                <a:solidFill>
                  <a:srgbClr val="333333"/>
                </a:solidFill>
                <a:latin typeface="Calibri"/>
                <a:cs typeface="Calibri"/>
              </a:rPr>
              <a:t>GAR aligné moyen (CA) = 2,80 % (versus 33,12 % pour le GAR éligible) et va de 0,52% pour BBVA à 6,96% pour ING ; et</a:t>
            </a:r>
          </a:p>
          <a:p>
            <a:pPr marL="604793" marR="48503" lvl="1" indent="-161677">
              <a:spcBef>
                <a:spcPts val="94"/>
              </a:spcBef>
              <a:buFont typeface="Arial" panose="020B0604020202020204" pitchFamily="34" charset="0"/>
              <a:buChar char="•"/>
            </a:pPr>
            <a:r>
              <a:rPr lang="fr-FR" sz="1037" spc="85" dirty="0">
                <a:solidFill>
                  <a:srgbClr val="333333"/>
                </a:solidFill>
                <a:latin typeface="Calibri"/>
                <a:cs typeface="Calibri"/>
              </a:rPr>
              <a:t>GAR aligné moyen (Capex) = 3,02% (versus 33,38% pour le GAR éligible) et va de 0,80% pour BBVA à 7,03% pour ING.</a:t>
            </a:r>
          </a:p>
        </p:txBody>
      </p:sp>
      <p:sp>
        <p:nvSpPr>
          <p:cNvPr id="7" name="object 7"/>
          <p:cNvSpPr/>
          <p:nvPr/>
        </p:nvSpPr>
        <p:spPr>
          <a:xfrm>
            <a:off x="9647147" y="6903279"/>
            <a:ext cx="0" cy="204191"/>
          </a:xfrm>
          <a:custGeom>
            <a:avLst/>
            <a:gdLst/>
            <a:ahLst/>
            <a:cxnLst/>
            <a:rect l="l" t="t" r="r" b="b"/>
            <a:pathLst>
              <a:path h="216534">
                <a:moveTo>
                  <a:pt x="0" y="0"/>
                </a:moveTo>
                <a:lnTo>
                  <a:pt x="0" y="216001"/>
                </a:lnTo>
              </a:path>
            </a:pathLst>
          </a:custGeom>
          <a:ln w="12700">
            <a:solidFill>
              <a:srgbClr val="00338D"/>
            </a:solidFill>
          </a:ln>
        </p:spPr>
        <p:txBody>
          <a:bodyPr wrap="square" lIns="0" tIns="0" rIns="0" bIns="0" rtlCol="0"/>
          <a:lstStyle/>
          <a:p>
            <a:endParaRPr sz="1697"/>
          </a:p>
        </p:txBody>
      </p:sp>
      <p:sp>
        <p:nvSpPr>
          <p:cNvPr id="8" name="object 8"/>
          <p:cNvSpPr/>
          <p:nvPr/>
        </p:nvSpPr>
        <p:spPr>
          <a:xfrm>
            <a:off x="9188859" y="459195"/>
            <a:ext cx="158083" cy="192215"/>
          </a:xfrm>
          <a:custGeom>
            <a:avLst/>
            <a:gdLst/>
            <a:ahLst/>
            <a:cxnLst/>
            <a:rect l="l" t="t" r="r" b="b"/>
            <a:pathLst>
              <a:path w="167640" h="203834">
                <a:moveTo>
                  <a:pt x="167297" y="82537"/>
                </a:moveTo>
                <a:lnTo>
                  <a:pt x="167297" y="203301"/>
                </a:lnTo>
                <a:lnTo>
                  <a:pt x="0" y="203301"/>
                </a:lnTo>
                <a:lnTo>
                  <a:pt x="0" y="82537"/>
                </a:lnTo>
                <a:lnTo>
                  <a:pt x="83642" y="0"/>
                </a:lnTo>
                <a:lnTo>
                  <a:pt x="167297" y="82537"/>
                </a:lnTo>
                <a:close/>
              </a:path>
            </a:pathLst>
          </a:custGeom>
          <a:ln w="12700">
            <a:solidFill>
              <a:srgbClr val="B2B2B2"/>
            </a:solidFill>
          </a:ln>
        </p:spPr>
        <p:txBody>
          <a:bodyPr wrap="square" lIns="0" tIns="0" rIns="0" bIns="0" rtlCol="0"/>
          <a:lstStyle/>
          <a:p>
            <a:endParaRPr sz="1697"/>
          </a:p>
        </p:txBody>
      </p:sp>
      <p:sp>
        <p:nvSpPr>
          <p:cNvPr id="9" name="object 9"/>
          <p:cNvSpPr/>
          <p:nvPr/>
        </p:nvSpPr>
        <p:spPr>
          <a:xfrm>
            <a:off x="8900290" y="459197"/>
            <a:ext cx="123952" cy="192215"/>
          </a:xfrm>
          <a:custGeom>
            <a:avLst/>
            <a:gdLst/>
            <a:ahLst/>
            <a:cxnLst/>
            <a:rect l="l" t="t" r="r" b="b"/>
            <a:pathLst>
              <a:path w="131445" h="203834">
                <a:moveTo>
                  <a:pt x="131305" y="0"/>
                </a:moveTo>
                <a:lnTo>
                  <a:pt x="0" y="101650"/>
                </a:lnTo>
                <a:lnTo>
                  <a:pt x="131305" y="203301"/>
                </a:lnTo>
              </a:path>
            </a:pathLst>
          </a:custGeom>
          <a:ln w="12700">
            <a:solidFill>
              <a:srgbClr val="B2B2B2"/>
            </a:solidFill>
          </a:ln>
        </p:spPr>
        <p:txBody>
          <a:bodyPr wrap="square" lIns="0" tIns="0" rIns="0" bIns="0" rtlCol="0"/>
          <a:lstStyle/>
          <a:p>
            <a:endParaRPr sz="1697"/>
          </a:p>
        </p:txBody>
      </p:sp>
      <p:sp>
        <p:nvSpPr>
          <p:cNvPr id="10" name="object 10"/>
          <p:cNvSpPr/>
          <p:nvPr/>
        </p:nvSpPr>
        <p:spPr>
          <a:xfrm>
            <a:off x="9511358" y="459196"/>
            <a:ext cx="123952" cy="192215"/>
          </a:xfrm>
          <a:custGeom>
            <a:avLst/>
            <a:gdLst/>
            <a:ahLst/>
            <a:cxnLst/>
            <a:rect l="l" t="t" r="r" b="b"/>
            <a:pathLst>
              <a:path w="131445" h="203834">
                <a:moveTo>
                  <a:pt x="0" y="203301"/>
                </a:moveTo>
                <a:lnTo>
                  <a:pt x="131305" y="101650"/>
                </a:lnTo>
                <a:lnTo>
                  <a:pt x="0" y="0"/>
                </a:lnTo>
              </a:path>
            </a:pathLst>
          </a:custGeom>
          <a:ln w="12700">
            <a:solidFill>
              <a:srgbClr val="B2B2B2"/>
            </a:solidFill>
          </a:ln>
        </p:spPr>
        <p:txBody>
          <a:bodyPr wrap="square" lIns="0" tIns="0" rIns="0" bIns="0" rtlCol="0"/>
          <a:lstStyle/>
          <a:p>
            <a:endParaRPr sz="1697"/>
          </a:p>
        </p:txBody>
      </p:sp>
      <p:sp>
        <p:nvSpPr>
          <p:cNvPr id="11" name="object 11"/>
          <p:cNvSpPr txBox="1">
            <a:spLocks noGrp="1"/>
          </p:cNvSpPr>
          <p:nvPr>
            <p:ph type="ftr" sz="quarter" idx="5"/>
          </p:nvPr>
        </p:nvSpPr>
        <p:spPr>
          <a:xfrm>
            <a:off x="8192603" y="6929016"/>
            <a:ext cx="766250" cy="268463"/>
          </a:xfrm>
          <a:prstGeom prst="rect">
            <a:avLst/>
          </a:prstGeom>
        </p:spPr>
        <p:txBody>
          <a:bodyPr vert="horz" wrap="square" lIns="0" tIns="7186" rIns="0" bIns="0" rtlCol="0">
            <a:spAutoFit/>
          </a:bodyPr>
          <a:lstStyle/>
          <a:p>
            <a:pPr marL="11976">
              <a:spcBef>
                <a:spcPts val="57"/>
              </a:spcBef>
            </a:pPr>
            <a:r>
              <a:rPr spc="42" dirty="0"/>
              <a:t>Pulse </a:t>
            </a:r>
            <a:r>
              <a:rPr spc="24" dirty="0"/>
              <a:t>of</a:t>
            </a:r>
            <a:r>
              <a:rPr spc="-28" dirty="0"/>
              <a:t> </a:t>
            </a:r>
            <a:r>
              <a:rPr spc="28" dirty="0"/>
              <a:t>banking</a:t>
            </a:r>
          </a:p>
        </p:txBody>
      </p:sp>
      <p:sp>
        <p:nvSpPr>
          <p:cNvPr id="12" name="object 12"/>
          <p:cNvSpPr txBox="1">
            <a:spLocks noGrp="1"/>
          </p:cNvSpPr>
          <p:nvPr>
            <p:ph type="sldNum" sz="quarter" idx="7"/>
          </p:nvPr>
        </p:nvSpPr>
        <p:spPr>
          <a:xfrm>
            <a:off x="9121690" y="6920185"/>
            <a:ext cx="181256" cy="138464"/>
          </a:xfrm>
          <a:prstGeom prst="rect">
            <a:avLst/>
          </a:prstGeom>
        </p:spPr>
        <p:txBody>
          <a:bodyPr vert="horz" wrap="square" lIns="0" tIns="7784" rIns="0" bIns="0" rtlCol="0">
            <a:spAutoFit/>
          </a:bodyPr>
          <a:lstStyle/>
          <a:p>
            <a:pPr marL="35928">
              <a:spcBef>
                <a:spcPts val="61"/>
              </a:spcBef>
            </a:pPr>
            <a:fld id="{81D60167-4931-47E6-BA6A-407CBD079E47}" type="slidenum">
              <a:rPr spc="38" dirty="0"/>
              <a:pPr marL="35928">
                <a:spcBef>
                  <a:spcPts val="61"/>
                </a:spcBef>
              </a:pPr>
              <a:t>7</a:t>
            </a:fld>
            <a:endParaRPr spc="38" dirty="0"/>
          </a:p>
        </p:txBody>
      </p:sp>
      <p:sp>
        <p:nvSpPr>
          <p:cNvPr id="18" name="object 7">
            <a:extLst>
              <a:ext uri="{FF2B5EF4-FFF2-40B4-BE49-F238E27FC236}">
                <a16:creationId xmlns:a16="http://schemas.microsoft.com/office/drawing/2014/main" id="{6945E1AC-FD76-CDAA-25E4-B55B02EBFE4F}"/>
              </a:ext>
            </a:extLst>
          </p:cNvPr>
          <p:cNvSpPr txBox="1"/>
          <p:nvPr/>
        </p:nvSpPr>
        <p:spPr>
          <a:xfrm>
            <a:off x="375236" y="1153244"/>
            <a:ext cx="5600793" cy="186308"/>
          </a:xfrm>
          <a:prstGeom prst="rect">
            <a:avLst/>
          </a:prstGeom>
        </p:spPr>
        <p:txBody>
          <a:bodyPr vert="horz" wrap="square" lIns="0" tIns="11976" rIns="0" bIns="0" rtlCol="0">
            <a:spAutoFit/>
          </a:bodyPr>
          <a:lstStyle/>
          <a:p>
            <a:pPr marL="11976">
              <a:spcBef>
                <a:spcPts val="94"/>
              </a:spcBef>
            </a:pPr>
            <a:r>
              <a:rPr lang="fr-FR" sz="1132" b="1" spc="-5" dirty="0">
                <a:latin typeface="Univers 45 Light"/>
                <a:cs typeface="Univers 45 Light"/>
              </a:rPr>
              <a:t>GAR éligible vs GAR aligné (CA / Capex) au 31 décembre 2023</a:t>
            </a:r>
            <a:endParaRPr sz="1132" dirty="0">
              <a:latin typeface="Univers 45 Light"/>
              <a:cs typeface="Univers 45 Light"/>
            </a:endParaRPr>
          </a:p>
        </p:txBody>
      </p:sp>
      <p:sp>
        <p:nvSpPr>
          <p:cNvPr id="2" name="object 3">
            <a:extLst>
              <a:ext uri="{FF2B5EF4-FFF2-40B4-BE49-F238E27FC236}">
                <a16:creationId xmlns:a16="http://schemas.microsoft.com/office/drawing/2014/main" id="{0E87AD6A-7C61-DEC2-E7B3-A0B08D61822D}"/>
              </a:ext>
            </a:extLst>
          </p:cNvPr>
          <p:cNvSpPr txBox="1">
            <a:spLocks/>
          </p:cNvSpPr>
          <p:nvPr/>
        </p:nvSpPr>
        <p:spPr>
          <a:xfrm>
            <a:off x="350302" y="494197"/>
            <a:ext cx="8946678" cy="403867"/>
          </a:xfrm>
          <a:prstGeom prst="rect">
            <a:avLst/>
          </a:prstGeom>
        </p:spPr>
        <p:txBody>
          <a:bodyPr vert="horz" wrap="square" lIns="0" tIns="11976" rIns="0" bIns="0" rtlCol="0">
            <a:spAutoFit/>
          </a:bodyPr>
          <a:lstStyle>
            <a:lvl1pPr>
              <a:defRPr>
                <a:latin typeface="+mj-lt"/>
                <a:ea typeface="+mj-ea"/>
                <a:cs typeface="+mj-cs"/>
              </a:defRPr>
            </a:lvl1pPr>
          </a:lstStyle>
          <a:p>
            <a:pPr marL="11976">
              <a:spcBef>
                <a:spcPts val="94"/>
              </a:spcBef>
            </a:pPr>
            <a:r>
              <a:rPr lang="fr-FR" sz="2546" b="1" spc="-42" dirty="0">
                <a:solidFill>
                  <a:srgbClr val="00338D"/>
                </a:solidFill>
                <a:latin typeface="KPMG Bold"/>
              </a:rPr>
              <a:t>Ratio d’alignement au 31 décembre 2023</a:t>
            </a:r>
          </a:p>
        </p:txBody>
      </p:sp>
      <p:sp>
        <p:nvSpPr>
          <p:cNvPr id="5" name="object 4">
            <a:extLst>
              <a:ext uri="{FF2B5EF4-FFF2-40B4-BE49-F238E27FC236}">
                <a16:creationId xmlns:a16="http://schemas.microsoft.com/office/drawing/2014/main" id="{B0A9EDFF-F227-9FC4-8441-D73A14BC5050}"/>
              </a:ext>
            </a:extLst>
          </p:cNvPr>
          <p:cNvSpPr txBox="1"/>
          <p:nvPr/>
        </p:nvSpPr>
        <p:spPr>
          <a:xfrm>
            <a:off x="338818" y="5649683"/>
            <a:ext cx="9373726" cy="1672163"/>
          </a:xfrm>
          <a:prstGeom prst="rect">
            <a:avLst/>
          </a:prstGeom>
        </p:spPr>
        <p:txBody>
          <a:bodyPr vert="horz" wrap="square" lIns="0" tIns="11976" rIns="0" bIns="0" rtlCol="0">
            <a:spAutoFit/>
          </a:bodyPr>
          <a:lstStyle/>
          <a:p>
            <a:pPr marL="173653" marR="4790" indent="-161677">
              <a:spcBef>
                <a:spcPts val="94"/>
              </a:spcBef>
              <a:buFontTx/>
              <a:buChar char="-"/>
            </a:pPr>
            <a:r>
              <a:rPr lang="fr-FR" sz="1037" spc="80" dirty="0">
                <a:solidFill>
                  <a:srgbClr val="333333"/>
                </a:solidFill>
                <a:latin typeface="Calibri"/>
                <a:cs typeface="Calibri"/>
              </a:rPr>
              <a:t>Publication par les groupes Société Générale, La Banque Postale, Crédit Mutuel - Alliance Fédérale et </a:t>
            </a:r>
            <a:r>
              <a:rPr lang="fr-FR" sz="1037" spc="80" dirty="0" err="1">
                <a:solidFill>
                  <a:srgbClr val="333333"/>
                </a:solidFill>
                <a:latin typeface="Calibri"/>
                <a:cs typeface="Calibri"/>
              </a:rPr>
              <a:t>Nordea</a:t>
            </a:r>
            <a:r>
              <a:rPr lang="fr-FR" sz="1037" spc="80" dirty="0">
                <a:solidFill>
                  <a:srgbClr val="333333"/>
                </a:solidFill>
                <a:latin typeface="Calibri"/>
                <a:cs typeface="Calibri"/>
              </a:rPr>
              <a:t> du GAR aligné sur la base de l’ICP des </a:t>
            </a:r>
            <a:r>
              <a:rPr lang="fr-FR" sz="1037" spc="80" dirty="0" err="1">
                <a:solidFill>
                  <a:srgbClr val="333333"/>
                </a:solidFill>
                <a:latin typeface="Calibri"/>
                <a:cs typeface="Calibri"/>
              </a:rPr>
              <a:t>CapEx</a:t>
            </a:r>
            <a:r>
              <a:rPr lang="fr-FR" sz="1037" spc="80" dirty="0">
                <a:solidFill>
                  <a:srgbClr val="333333"/>
                </a:solidFill>
                <a:latin typeface="Calibri"/>
                <a:cs typeface="Calibri"/>
              </a:rPr>
              <a:t> de la contrepartie, </a:t>
            </a:r>
            <a:r>
              <a:rPr lang="fr-FR" sz="1037" u="sng" spc="80" dirty="0">
                <a:solidFill>
                  <a:srgbClr val="333333"/>
                </a:solidFill>
                <a:latin typeface="Calibri"/>
                <a:cs typeface="Calibri"/>
              </a:rPr>
              <a:t>sauf</a:t>
            </a:r>
            <a:r>
              <a:rPr lang="fr-FR" sz="1037" spc="80" dirty="0">
                <a:solidFill>
                  <a:srgbClr val="333333"/>
                </a:solidFill>
                <a:latin typeface="Calibri"/>
                <a:cs typeface="Calibri"/>
              </a:rPr>
              <a:t> pour les activités générales de prêt, pour lesquelles ces banques utilisent l’ICP du chiffre d’affaires.</a:t>
            </a:r>
          </a:p>
          <a:p>
            <a:pPr marL="173653" marR="4790" indent="-161677">
              <a:spcBef>
                <a:spcPts val="94"/>
              </a:spcBef>
              <a:buFontTx/>
              <a:buChar char="-"/>
            </a:pPr>
            <a:endParaRPr lang="fr-FR" sz="1037" spc="80" dirty="0">
              <a:solidFill>
                <a:srgbClr val="333333"/>
              </a:solidFill>
              <a:latin typeface="Calibri"/>
              <a:cs typeface="Calibri"/>
            </a:endParaRPr>
          </a:p>
          <a:p>
            <a:pPr marL="173653" marR="4790" indent="-161677">
              <a:spcBef>
                <a:spcPts val="94"/>
              </a:spcBef>
              <a:buFontTx/>
              <a:buChar char="-"/>
            </a:pPr>
            <a:r>
              <a:rPr lang="fr-FR" sz="1037" spc="80" dirty="0">
                <a:solidFill>
                  <a:srgbClr val="333333"/>
                </a:solidFill>
                <a:latin typeface="Calibri"/>
                <a:cs typeface="Calibri"/>
              </a:rPr>
              <a:t>Publication par le groupe Crédit Agricole de certaines données, dont le GAR aligné en stock, sur le périmètre du groupe (intégrant les caisses régionales):  3,97% versus 2,96% pour Crédit Agricole SA (CA) et 4,18 % versus 3,20 % pour Crédit Agricole SA (Capex).</a:t>
            </a:r>
          </a:p>
          <a:p>
            <a:pPr marL="173653" marR="4790" indent="-161677">
              <a:spcBef>
                <a:spcPts val="94"/>
              </a:spcBef>
              <a:buFontTx/>
              <a:buChar char="-"/>
            </a:pPr>
            <a:endParaRPr lang="fr-FR" sz="1037" spc="80" dirty="0">
              <a:solidFill>
                <a:srgbClr val="333333"/>
              </a:solidFill>
              <a:latin typeface="Calibri"/>
              <a:cs typeface="Calibri"/>
            </a:endParaRPr>
          </a:p>
          <a:p>
            <a:pPr marL="173653" marR="4790" indent="-161677">
              <a:spcBef>
                <a:spcPts val="94"/>
              </a:spcBef>
              <a:buFontTx/>
              <a:buChar char="-"/>
            </a:pPr>
            <a:r>
              <a:rPr lang="fr-FR" sz="1037" spc="80" dirty="0">
                <a:solidFill>
                  <a:srgbClr val="333333"/>
                </a:solidFill>
                <a:latin typeface="Calibri"/>
                <a:cs typeface="Calibri"/>
              </a:rPr>
              <a:t>Ratios complémentaires (GAR volontaires ou alternatifs) publiés par 3 groupes : La Banque Postale (7,6% en excluant le critère DNSH), BNP Paribas (11,6% en comparant les actifs alignés avec les actifs éligibles) et Santander (6,1% en comparant les actifs alignés avec les actifs éligibles).</a:t>
            </a:r>
          </a:p>
          <a:p>
            <a:pPr marL="11976" marR="4790">
              <a:spcBef>
                <a:spcPts val="94"/>
              </a:spcBef>
            </a:pPr>
            <a:endParaRPr lang="fr-FR" sz="1037" spc="80" dirty="0">
              <a:solidFill>
                <a:srgbClr val="333333"/>
              </a:solidFill>
              <a:latin typeface="Calibri"/>
              <a:cs typeface="Calibri"/>
            </a:endParaRPr>
          </a:p>
        </p:txBody>
      </p:sp>
      <p:pic>
        <p:nvPicPr>
          <p:cNvPr id="13" name="Image 12">
            <a:extLst>
              <a:ext uri="{FF2B5EF4-FFF2-40B4-BE49-F238E27FC236}">
                <a16:creationId xmlns:a16="http://schemas.microsoft.com/office/drawing/2014/main" id="{3403AFA4-F673-BA5C-4A5C-DA1D85BEA21A}"/>
              </a:ext>
            </a:extLst>
          </p:cNvPr>
          <p:cNvPicPr>
            <a:picLocks noChangeAspect="1"/>
          </p:cNvPicPr>
          <p:nvPr/>
        </p:nvPicPr>
        <p:blipFill rotWithShape="1">
          <a:blip r:embed="rId2"/>
          <a:srcRect t="12278" r="317"/>
          <a:stretch/>
        </p:blipFill>
        <p:spPr>
          <a:xfrm>
            <a:off x="585238" y="1930742"/>
            <a:ext cx="8711743" cy="2812896"/>
          </a:xfrm>
          <a:prstGeom prst="rect">
            <a:avLst/>
          </a:prstGeom>
        </p:spPr>
      </p:pic>
    </p:spTree>
    <p:extLst>
      <p:ext uri="{BB962C8B-B14F-4D97-AF65-F5344CB8AC3E}">
        <p14:creationId xmlns:p14="http://schemas.microsoft.com/office/powerpoint/2010/main" val="4180114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5106" y="479346"/>
            <a:ext cx="9057456" cy="411975"/>
          </a:xfrm>
          <a:prstGeom prst="rect">
            <a:avLst/>
          </a:prstGeom>
        </p:spPr>
        <p:txBody>
          <a:bodyPr vert="horz" wrap="square" lIns="0" tIns="11976" rIns="0" bIns="0" rtlCol="0">
            <a:spAutoFit/>
          </a:bodyPr>
          <a:lstStyle/>
          <a:p>
            <a:pPr marL="11976">
              <a:spcBef>
                <a:spcPts val="94"/>
              </a:spcBef>
            </a:pPr>
            <a:r>
              <a:rPr lang="fr-FR" spc="-38" dirty="0"/>
              <a:t>Part des encours de prêts aux ménages dans le GAR</a:t>
            </a:r>
            <a:endParaRPr spc="-14" dirty="0"/>
          </a:p>
        </p:txBody>
      </p:sp>
      <p:sp>
        <p:nvSpPr>
          <p:cNvPr id="3" name="object 3"/>
          <p:cNvSpPr txBox="1"/>
          <p:nvPr/>
        </p:nvSpPr>
        <p:spPr>
          <a:xfrm>
            <a:off x="371260" y="1410176"/>
            <a:ext cx="9140099" cy="2005396"/>
          </a:xfrm>
          <a:prstGeom prst="rect">
            <a:avLst/>
          </a:prstGeom>
        </p:spPr>
        <p:txBody>
          <a:bodyPr vert="horz" wrap="square" lIns="0" tIns="11976" rIns="0" bIns="0" rtlCol="0">
            <a:spAutoFit/>
          </a:bodyPr>
          <a:lstStyle/>
          <a:p>
            <a:pPr marL="173653" marR="4790" indent="-161677">
              <a:spcBef>
                <a:spcPts val="94"/>
              </a:spcBef>
              <a:buFontTx/>
              <a:buChar char="-"/>
            </a:pPr>
            <a:r>
              <a:rPr lang="fr-FR" sz="1132" spc="42" dirty="0">
                <a:solidFill>
                  <a:srgbClr val="333333"/>
                </a:solidFill>
                <a:latin typeface="Calibri"/>
                <a:cs typeface="Calibri"/>
              </a:rPr>
              <a:t>Majorité des banques (8 banques) = moyenne de la part des ménages dans le GAR de 70,29% (CA) et de 65,28% (Capex), avec des proportions &gt; 90% pour 6 établissements (BPCE, Crédit Mutuel – Alliance Fédérale, La Banque Postale, Santander, ING et </a:t>
            </a:r>
            <a:r>
              <a:rPr lang="fr-FR" sz="1132" spc="42" dirty="0" err="1">
                <a:solidFill>
                  <a:srgbClr val="333333"/>
                </a:solidFill>
                <a:latin typeface="Calibri"/>
                <a:cs typeface="Calibri"/>
              </a:rPr>
              <a:t>Nordéa</a:t>
            </a:r>
            <a:r>
              <a:rPr lang="fr-FR" sz="1132" spc="42" dirty="0">
                <a:solidFill>
                  <a:srgbClr val="333333"/>
                </a:solidFill>
                <a:latin typeface="Calibri"/>
                <a:cs typeface="Calibri"/>
              </a:rPr>
              <a:t>).</a:t>
            </a:r>
            <a:br>
              <a:rPr lang="fr-FR" sz="1132" spc="42" dirty="0">
                <a:solidFill>
                  <a:srgbClr val="333333"/>
                </a:solidFill>
                <a:latin typeface="Calibri"/>
                <a:cs typeface="Calibri"/>
              </a:rPr>
            </a:br>
            <a:r>
              <a:rPr lang="fr-FR" sz="1132" spc="42" dirty="0">
                <a:solidFill>
                  <a:srgbClr val="333333"/>
                </a:solidFill>
                <a:latin typeface="Calibri"/>
                <a:cs typeface="Calibri"/>
                <a:sym typeface="Wingdings" panose="05000000000000000000" pitchFamily="2" charset="2"/>
              </a:rPr>
              <a:t></a:t>
            </a:r>
            <a:r>
              <a:rPr lang="fr-FR" sz="1132" spc="42" dirty="0">
                <a:solidFill>
                  <a:srgbClr val="333333"/>
                </a:solidFill>
                <a:latin typeface="Calibri"/>
                <a:cs typeface="Calibri"/>
              </a:rPr>
              <a:t>Business </a:t>
            </a:r>
            <a:r>
              <a:rPr lang="fr-FR" sz="1132" spc="42" dirty="0" err="1">
                <a:solidFill>
                  <a:srgbClr val="333333"/>
                </a:solidFill>
                <a:latin typeface="Calibri"/>
                <a:cs typeface="Calibri"/>
              </a:rPr>
              <a:t>models</a:t>
            </a:r>
            <a:r>
              <a:rPr lang="fr-FR" sz="1132" spc="42" dirty="0">
                <a:solidFill>
                  <a:srgbClr val="333333"/>
                </a:solidFill>
                <a:latin typeface="Calibri"/>
                <a:cs typeface="Calibri"/>
              </a:rPr>
              <a:t> largement tournés sur le financement de la clientèle de détail. </a:t>
            </a:r>
          </a:p>
          <a:p>
            <a:pPr marL="11976" marR="4790">
              <a:spcBef>
                <a:spcPts val="94"/>
              </a:spcBef>
            </a:pPr>
            <a:endParaRPr lang="fr-FR" sz="1132" spc="28" dirty="0">
              <a:solidFill>
                <a:srgbClr val="333333"/>
              </a:solidFill>
              <a:latin typeface="Calibri"/>
              <a:cs typeface="Calibri"/>
            </a:endParaRPr>
          </a:p>
          <a:p>
            <a:pPr marL="173653" marR="4790" indent="-161677">
              <a:spcBef>
                <a:spcPts val="94"/>
              </a:spcBef>
              <a:buFontTx/>
              <a:buChar char="-"/>
            </a:pPr>
            <a:r>
              <a:rPr lang="fr-FR" sz="1132" spc="28" dirty="0">
                <a:solidFill>
                  <a:srgbClr val="333333"/>
                </a:solidFill>
                <a:latin typeface="Calibri"/>
                <a:cs typeface="Calibri"/>
              </a:rPr>
              <a:t>Décision du groupe BNP Paribas d’exclure du numérateur de son GAR les encours de prêts aux ménages en raison de son besoin de conduire une évaluation sur l’alignement des prêts à l’habitat, des prêts à la rénovation énergétique et des prêts automobiles avec la collecte de preuves justifiant chacun des critères :</a:t>
            </a:r>
          </a:p>
          <a:p>
            <a:pPr marL="604793" marR="4790" lvl="1" indent="-161677">
              <a:spcBef>
                <a:spcPts val="94"/>
              </a:spcBef>
              <a:buFont typeface="Arial" panose="020B0604020202020204" pitchFamily="34" charset="0"/>
              <a:buChar char="•"/>
            </a:pPr>
            <a:r>
              <a:rPr lang="fr-FR" sz="1132" spc="28" dirty="0">
                <a:solidFill>
                  <a:srgbClr val="333333"/>
                </a:solidFill>
                <a:latin typeface="Calibri"/>
                <a:cs typeface="Calibri"/>
              </a:rPr>
              <a:t>pour les critères clés de performance énergétique ou bas-carbone ; et</a:t>
            </a:r>
          </a:p>
          <a:p>
            <a:pPr marL="604793" marR="4790" lvl="1" indent="-161677">
              <a:spcBef>
                <a:spcPts val="94"/>
              </a:spcBef>
              <a:buFont typeface="Arial" panose="020B0604020202020204" pitchFamily="34" charset="0"/>
              <a:buChar char="•"/>
            </a:pPr>
            <a:r>
              <a:rPr lang="fr-FR" sz="1132" spc="28" dirty="0">
                <a:solidFill>
                  <a:srgbClr val="333333"/>
                </a:solidFill>
                <a:latin typeface="Calibri"/>
                <a:cs typeface="Calibri"/>
              </a:rPr>
              <a:t>pour les autres critères démontrant une absence d’impacts négatifs sur les 4 autres objectifs environnementaux.</a:t>
            </a:r>
          </a:p>
          <a:p>
            <a:pPr marL="11976" marR="4790">
              <a:spcBef>
                <a:spcPts val="94"/>
              </a:spcBef>
            </a:pPr>
            <a:endParaRPr lang="fr-FR" sz="1132" spc="28" dirty="0">
              <a:solidFill>
                <a:srgbClr val="333333"/>
              </a:solidFill>
              <a:latin typeface="Calibri"/>
              <a:cs typeface="Calibri"/>
            </a:endParaRPr>
          </a:p>
          <a:p>
            <a:pPr marL="11976" marR="4790">
              <a:spcBef>
                <a:spcPts val="94"/>
              </a:spcBef>
            </a:pPr>
            <a:endParaRPr lang="fr-FR" sz="1132" spc="42" dirty="0">
              <a:solidFill>
                <a:srgbClr val="333333"/>
              </a:solidFill>
              <a:latin typeface="Calibri"/>
              <a:cs typeface="Calibri"/>
            </a:endParaRPr>
          </a:p>
        </p:txBody>
      </p:sp>
      <p:sp>
        <p:nvSpPr>
          <p:cNvPr id="9" name="object 9"/>
          <p:cNvSpPr/>
          <p:nvPr/>
        </p:nvSpPr>
        <p:spPr>
          <a:xfrm>
            <a:off x="9647147" y="6903279"/>
            <a:ext cx="0" cy="204191"/>
          </a:xfrm>
          <a:custGeom>
            <a:avLst/>
            <a:gdLst/>
            <a:ahLst/>
            <a:cxnLst/>
            <a:rect l="l" t="t" r="r" b="b"/>
            <a:pathLst>
              <a:path h="216534">
                <a:moveTo>
                  <a:pt x="0" y="0"/>
                </a:moveTo>
                <a:lnTo>
                  <a:pt x="0" y="216001"/>
                </a:lnTo>
              </a:path>
            </a:pathLst>
          </a:custGeom>
          <a:ln w="12700">
            <a:solidFill>
              <a:srgbClr val="00338D"/>
            </a:solidFill>
          </a:ln>
        </p:spPr>
        <p:txBody>
          <a:bodyPr wrap="square" lIns="0" tIns="0" rIns="0" bIns="0" rtlCol="0"/>
          <a:lstStyle/>
          <a:p>
            <a:endParaRPr sz="1697"/>
          </a:p>
        </p:txBody>
      </p:sp>
      <p:sp>
        <p:nvSpPr>
          <p:cNvPr id="10" name="object 10"/>
          <p:cNvSpPr/>
          <p:nvPr/>
        </p:nvSpPr>
        <p:spPr>
          <a:xfrm>
            <a:off x="9188859" y="459195"/>
            <a:ext cx="158083" cy="192215"/>
          </a:xfrm>
          <a:custGeom>
            <a:avLst/>
            <a:gdLst/>
            <a:ahLst/>
            <a:cxnLst/>
            <a:rect l="l" t="t" r="r" b="b"/>
            <a:pathLst>
              <a:path w="167640" h="203834">
                <a:moveTo>
                  <a:pt x="167297" y="82537"/>
                </a:moveTo>
                <a:lnTo>
                  <a:pt x="167297" y="203301"/>
                </a:lnTo>
                <a:lnTo>
                  <a:pt x="0" y="203301"/>
                </a:lnTo>
                <a:lnTo>
                  <a:pt x="0" y="82537"/>
                </a:lnTo>
                <a:lnTo>
                  <a:pt x="83642" y="0"/>
                </a:lnTo>
                <a:lnTo>
                  <a:pt x="167297" y="82537"/>
                </a:lnTo>
                <a:close/>
              </a:path>
            </a:pathLst>
          </a:custGeom>
          <a:ln w="12700">
            <a:solidFill>
              <a:srgbClr val="B2B2B2"/>
            </a:solidFill>
          </a:ln>
        </p:spPr>
        <p:txBody>
          <a:bodyPr wrap="square" lIns="0" tIns="0" rIns="0" bIns="0" rtlCol="0"/>
          <a:lstStyle/>
          <a:p>
            <a:endParaRPr sz="1697"/>
          </a:p>
        </p:txBody>
      </p:sp>
      <p:sp>
        <p:nvSpPr>
          <p:cNvPr id="11" name="object 11"/>
          <p:cNvSpPr/>
          <p:nvPr/>
        </p:nvSpPr>
        <p:spPr>
          <a:xfrm>
            <a:off x="8900290" y="459197"/>
            <a:ext cx="123952" cy="192215"/>
          </a:xfrm>
          <a:custGeom>
            <a:avLst/>
            <a:gdLst/>
            <a:ahLst/>
            <a:cxnLst/>
            <a:rect l="l" t="t" r="r" b="b"/>
            <a:pathLst>
              <a:path w="131445" h="203834">
                <a:moveTo>
                  <a:pt x="131305" y="0"/>
                </a:moveTo>
                <a:lnTo>
                  <a:pt x="0" y="101650"/>
                </a:lnTo>
                <a:lnTo>
                  <a:pt x="131305" y="203301"/>
                </a:lnTo>
              </a:path>
            </a:pathLst>
          </a:custGeom>
          <a:ln w="12700">
            <a:solidFill>
              <a:srgbClr val="B2B2B2"/>
            </a:solidFill>
          </a:ln>
        </p:spPr>
        <p:txBody>
          <a:bodyPr wrap="square" lIns="0" tIns="0" rIns="0" bIns="0" rtlCol="0"/>
          <a:lstStyle/>
          <a:p>
            <a:endParaRPr sz="1697"/>
          </a:p>
        </p:txBody>
      </p:sp>
      <p:sp>
        <p:nvSpPr>
          <p:cNvPr id="12" name="object 12"/>
          <p:cNvSpPr/>
          <p:nvPr/>
        </p:nvSpPr>
        <p:spPr>
          <a:xfrm>
            <a:off x="9511358" y="459196"/>
            <a:ext cx="123952" cy="192215"/>
          </a:xfrm>
          <a:custGeom>
            <a:avLst/>
            <a:gdLst/>
            <a:ahLst/>
            <a:cxnLst/>
            <a:rect l="l" t="t" r="r" b="b"/>
            <a:pathLst>
              <a:path w="131445" h="203834">
                <a:moveTo>
                  <a:pt x="0" y="203301"/>
                </a:moveTo>
                <a:lnTo>
                  <a:pt x="131305" y="101650"/>
                </a:lnTo>
                <a:lnTo>
                  <a:pt x="0" y="0"/>
                </a:lnTo>
              </a:path>
            </a:pathLst>
          </a:custGeom>
          <a:ln w="12700">
            <a:solidFill>
              <a:srgbClr val="B2B2B2"/>
            </a:solidFill>
          </a:ln>
        </p:spPr>
        <p:txBody>
          <a:bodyPr wrap="square" lIns="0" tIns="0" rIns="0" bIns="0" rtlCol="0"/>
          <a:lstStyle/>
          <a:p>
            <a:endParaRPr sz="1697"/>
          </a:p>
        </p:txBody>
      </p:sp>
      <p:sp>
        <p:nvSpPr>
          <p:cNvPr id="13" name="object 13"/>
          <p:cNvSpPr txBox="1">
            <a:spLocks noGrp="1"/>
          </p:cNvSpPr>
          <p:nvPr>
            <p:ph type="ftr" sz="quarter" idx="5"/>
          </p:nvPr>
        </p:nvSpPr>
        <p:spPr>
          <a:xfrm>
            <a:off x="8192603" y="6929016"/>
            <a:ext cx="766250" cy="268463"/>
          </a:xfrm>
          <a:prstGeom prst="rect">
            <a:avLst/>
          </a:prstGeom>
        </p:spPr>
        <p:txBody>
          <a:bodyPr vert="horz" wrap="square" lIns="0" tIns="7186" rIns="0" bIns="0" rtlCol="0">
            <a:spAutoFit/>
          </a:bodyPr>
          <a:lstStyle/>
          <a:p>
            <a:pPr marL="11976">
              <a:spcBef>
                <a:spcPts val="57"/>
              </a:spcBef>
            </a:pPr>
            <a:r>
              <a:rPr spc="42" dirty="0"/>
              <a:t>Pulse </a:t>
            </a:r>
            <a:r>
              <a:rPr spc="24" dirty="0"/>
              <a:t>of</a:t>
            </a:r>
            <a:r>
              <a:rPr spc="-28" dirty="0"/>
              <a:t> </a:t>
            </a:r>
            <a:r>
              <a:rPr spc="28" dirty="0"/>
              <a:t>banking</a:t>
            </a:r>
          </a:p>
        </p:txBody>
      </p:sp>
      <p:sp>
        <p:nvSpPr>
          <p:cNvPr id="14" name="object 14"/>
          <p:cNvSpPr txBox="1">
            <a:spLocks noGrp="1"/>
          </p:cNvSpPr>
          <p:nvPr>
            <p:ph type="sldNum" sz="quarter" idx="7"/>
          </p:nvPr>
        </p:nvSpPr>
        <p:spPr>
          <a:xfrm>
            <a:off x="9121690" y="6920185"/>
            <a:ext cx="181256" cy="138464"/>
          </a:xfrm>
          <a:prstGeom prst="rect">
            <a:avLst/>
          </a:prstGeom>
        </p:spPr>
        <p:txBody>
          <a:bodyPr vert="horz" wrap="square" lIns="0" tIns="7784" rIns="0" bIns="0" rtlCol="0">
            <a:spAutoFit/>
          </a:bodyPr>
          <a:lstStyle/>
          <a:p>
            <a:pPr marL="35928">
              <a:spcBef>
                <a:spcPts val="61"/>
              </a:spcBef>
            </a:pPr>
            <a:fld id="{81D60167-4931-47E6-BA6A-407CBD079E47}" type="slidenum">
              <a:rPr spc="38" dirty="0"/>
              <a:pPr marL="35928">
                <a:spcBef>
                  <a:spcPts val="61"/>
                </a:spcBef>
              </a:pPr>
              <a:t>8</a:t>
            </a:fld>
            <a:endParaRPr spc="38" dirty="0"/>
          </a:p>
        </p:txBody>
      </p:sp>
      <p:sp>
        <p:nvSpPr>
          <p:cNvPr id="21" name="object 3">
            <a:extLst>
              <a:ext uri="{FF2B5EF4-FFF2-40B4-BE49-F238E27FC236}">
                <a16:creationId xmlns:a16="http://schemas.microsoft.com/office/drawing/2014/main" id="{32732AA6-24EA-3D3E-65B1-3E4EFAEF005B}"/>
              </a:ext>
            </a:extLst>
          </p:cNvPr>
          <p:cNvSpPr txBox="1"/>
          <p:nvPr/>
        </p:nvSpPr>
        <p:spPr>
          <a:xfrm>
            <a:off x="383231" y="3206577"/>
            <a:ext cx="9155169" cy="2031044"/>
          </a:xfrm>
          <a:prstGeom prst="rect">
            <a:avLst/>
          </a:prstGeom>
        </p:spPr>
        <p:txBody>
          <a:bodyPr vert="horz" wrap="square" lIns="0" tIns="11976" rIns="0" bIns="0" rtlCol="0">
            <a:spAutoFit/>
          </a:bodyPr>
          <a:lstStyle/>
          <a:p>
            <a:pPr marL="173653" marR="4790" indent="-161677">
              <a:spcBef>
                <a:spcPts val="94"/>
              </a:spcBef>
              <a:buFontTx/>
              <a:buChar char="-"/>
            </a:pPr>
            <a:r>
              <a:rPr lang="fr-FR" sz="1132" spc="80" dirty="0">
                <a:solidFill>
                  <a:srgbClr val="333333"/>
                </a:solidFill>
                <a:latin typeface="Calibri"/>
                <a:cs typeface="Calibri"/>
              </a:rPr>
              <a:t>Hétérogénéité des méthodologies utilisées pour évaluer l’alignement des prêts immobiliers aux ménages : </a:t>
            </a:r>
          </a:p>
          <a:p>
            <a:pPr marL="604793" marR="4790" lvl="1" indent="-161677">
              <a:spcBef>
                <a:spcPts val="94"/>
              </a:spcBef>
              <a:buFont typeface="Arial" panose="020B0604020202020204" pitchFamily="34" charset="0"/>
              <a:buChar char="•"/>
            </a:pPr>
            <a:r>
              <a:rPr lang="fr-FR" sz="1132" spc="80" dirty="0">
                <a:solidFill>
                  <a:srgbClr val="333333"/>
                </a:solidFill>
                <a:latin typeface="Calibri"/>
                <a:cs typeface="Calibri"/>
              </a:rPr>
              <a:t>Echelles de diagnostic de performance énergétiques (DPE) non alignées entre les pays; </a:t>
            </a:r>
          </a:p>
          <a:p>
            <a:pPr marL="604793" marR="4790" lvl="1" indent="-161677">
              <a:spcBef>
                <a:spcPts val="94"/>
              </a:spcBef>
              <a:buFont typeface="Arial" panose="020B0604020202020204" pitchFamily="34" charset="0"/>
              <a:buChar char="•"/>
            </a:pPr>
            <a:r>
              <a:rPr lang="fr-FR" sz="1132" spc="80" dirty="0">
                <a:solidFill>
                  <a:srgbClr val="333333"/>
                </a:solidFill>
                <a:latin typeface="Calibri"/>
                <a:cs typeface="Calibri"/>
              </a:rPr>
              <a:t>Date de construction du bien (suivant les normes de performance énergétique) ;</a:t>
            </a:r>
          </a:p>
          <a:p>
            <a:pPr marL="604793" marR="4790" lvl="1" indent="-161677">
              <a:spcBef>
                <a:spcPts val="94"/>
              </a:spcBef>
              <a:buFont typeface="Arial" panose="020B0604020202020204" pitchFamily="34" charset="0"/>
              <a:buChar char="•"/>
            </a:pPr>
            <a:r>
              <a:rPr lang="fr-FR" sz="1132" spc="80" dirty="0">
                <a:solidFill>
                  <a:srgbClr val="333333"/>
                </a:solidFill>
                <a:latin typeface="Calibri"/>
                <a:cs typeface="Calibri"/>
              </a:rPr>
              <a:t>Périmètre des notes des DPE (restriction par certaines banques aux biens avec un DPE A, élargissement aux notes B et C par d’autres banques) </a:t>
            </a:r>
          </a:p>
          <a:p>
            <a:pPr marL="604793" marR="4790" lvl="1" indent="-161677">
              <a:spcBef>
                <a:spcPts val="94"/>
              </a:spcBef>
              <a:buFont typeface="Arial" panose="020B0604020202020204" pitchFamily="34" charset="0"/>
              <a:buChar char="•"/>
            </a:pPr>
            <a:r>
              <a:rPr lang="fr-FR" sz="1132" spc="80" dirty="0">
                <a:solidFill>
                  <a:srgbClr val="333333"/>
                </a:solidFill>
                <a:latin typeface="Calibri"/>
                <a:cs typeface="Calibri"/>
              </a:rPr>
              <a:t>Estimation du DPE par un fournisseur externe ou la collecte de l’information via une agence de transition égologique (ex: ADEME); etc…</a:t>
            </a:r>
          </a:p>
          <a:p>
            <a:pPr marL="11976" marR="4790">
              <a:spcBef>
                <a:spcPts val="94"/>
              </a:spcBef>
            </a:pPr>
            <a:endParaRPr lang="fr-FR" sz="1132" spc="80" dirty="0">
              <a:solidFill>
                <a:srgbClr val="333333"/>
              </a:solidFill>
              <a:latin typeface="Calibri"/>
              <a:cs typeface="Calibri"/>
            </a:endParaRPr>
          </a:p>
          <a:p>
            <a:pPr marL="11976" marR="4790">
              <a:spcBef>
                <a:spcPts val="94"/>
              </a:spcBef>
            </a:pPr>
            <a:r>
              <a:rPr lang="fr-FR" sz="1132" spc="80" dirty="0">
                <a:solidFill>
                  <a:srgbClr val="333333"/>
                </a:solidFill>
                <a:latin typeface="Calibri"/>
                <a:cs typeface="Calibri"/>
              </a:rPr>
              <a:t>Intégration dans le critère DNSH de l’analyse des risques physiques pour exclure tout prêt exposé à des risques climatiques du GAR, </a:t>
            </a:r>
          </a:p>
          <a:p>
            <a:pPr marL="11976" marR="4790">
              <a:spcBef>
                <a:spcPts val="94"/>
              </a:spcBef>
            </a:pPr>
            <a:r>
              <a:rPr lang="fr-FR" sz="1132" spc="80" dirty="0">
                <a:solidFill>
                  <a:srgbClr val="333333"/>
                </a:solidFill>
                <a:latin typeface="Calibri"/>
                <a:cs typeface="Calibri"/>
                <a:sym typeface="Wingdings" panose="05000000000000000000" pitchFamily="2" charset="2"/>
              </a:rPr>
              <a:t> R</a:t>
            </a:r>
            <a:r>
              <a:rPr lang="fr-FR" sz="1132" spc="80" dirty="0">
                <a:solidFill>
                  <a:srgbClr val="333333"/>
                </a:solidFill>
                <a:latin typeface="Calibri"/>
                <a:cs typeface="Calibri"/>
              </a:rPr>
              <a:t>estriction à des risques spécifiques (sécheresse, inondations) par certains groupes.</a:t>
            </a:r>
            <a:endParaRPr lang="fr-FR" sz="1132" dirty="0">
              <a:latin typeface="Calibri"/>
              <a:cs typeface="Calibri"/>
            </a:endParaRPr>
          </a:p>
          <a:p>
            <a:pPr marL="11976" marR="4790">
              <a:spcBef>
                <a:spcPts val="94"/>
              </a:spcBef>
            </a:pPr>
            <a:endParaRPr lang="fr-FR" sz="1132" spc="42" dirty="0">
              <a:solidFill>
                <a:srgbClr val="333333"/>
              </a:solidFill>
              <a:latin typeface="Calibri"/>
              <a:cs typeface="Calibri"/>
            </a:endParaRPr>
          </a:p>
        </p:txBody>
      </p:sp>
      <p:pic>
        <p:nvPicPr>
          <p:cNvPr id="7" name="Image 6">
            <a:extLst>
              <a:ext uri="{FF2B5EF4-FFF2-40B4-BE49-F238E27FC236}">
                <a16:creationId xmlns:a16="http://schemas.microsoft.com/office/drawing/2014/main" id="{68641469-852B-7929-DA11-5F4513C6E186}"/>
              </a:ext>
            </a:extLst>
          </p:cNvPr>
          <p:cNvPicPr>
            <a:picLocks noChangeAspect="1"/>
          </p:cNvPicPr>
          <p:nvPr/>
        </p:nvPicPr>
        <p:blipFill>
          <a:blip r:embed="rId2"/>
          <a:stretch>
            <a:fillRect/>
          </a:stretch>
        </p:blipFill>
        <p:spPr>
          <a:xfrm>
            <a:off x="176346" y="5142901"/>
            <a:ext cx="9454568" cy="1656479"/>
          </a:xfrm>
          <a:prstGeom prst="rect">
            <a:avLst/>
          </a:prstGeom>
        </p:spPr>
      </p:pic>
    </p:spTree>
    <p:extLst>
      <p:ext uri="{BB962C8B-B14F-4D97-AF65-F5344CB8AC3E}">
        <p14:creationId xmlns:p14="http://schemas.microsoft.com/office/powerpoint/2010/main" val="3906245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23379" y="574465"/>
            <a:ext cx="9057456" cy="411975"/>
          </a:xfrm>
          <a:prstGeom prst="rect">
            <a:avLst/>
          </a:prstGeom>
        </p:spPr>
        <p:txBody>
          <a:bodyPr vert="horz" wrap="square" lIns="0" tIns="11976" rIns="0" bIns="0" rtlCol="0">
            <a:spAutoFit/>
          </a:bodyPr>
          <a:lstStyle/>
          <a:p>
            <a:pPr marL="11976">
              <a:spcBef>
                <a:spcPts val="94"/>
              </a:spcBef>
            </a:pPr>
            <a:r>
              <a:rPr lang="fr-FR" spc="-38" dirty="0"/>
              <a:t>Garanties financières et actifs sous gestion</a:t>
            </a:r>
            <a:endParaRPr spc="-14" dirty="0"/>
          </a:p>
        </p:txBody>
      </p:sp>
      <p:sp>
        <p:nvSpPr>
          <p:cNvPr id="3" name="object 3"/>
          <p:cNvSpPr txBox="1"/>
          <p:nvPr/>
        </p:nvSpPr>
        <p:spPr>
          <a:xfrm>
            <a:off x="403367" y="1266464"/>
            <a:ext cx="9243781" cy="1340149"/>
          </a:xfrm>
          <a:prstGeom prst="rect">
            <a:avLst/>
          </a:prstGeom>
        </p:spPr>
        <p:txBody>
          <a:bodyPr vert="horz" wrap="square" lIns="0" tIns="11976" rIns="0" bIns="0" rtlCol="0">
            <a:spAutoFit/>
          </a:bodyPr>
          <a:lstStyle/>
          <a:p>
            <a:pPr marL="173653" marR="4790" indent="-161677">
              <a:spcBef>
                <a:spcPts val="94"/>
              </a:spcBef>
              <a:buFontTx/>
              <a:buChar char="-"/>
            </a:pPr>
            <a:r>
              <a:rPr lang="fr-FR" sz="1037" spc="42" dirty="0">
                <a:solidFill>
                  <a:srgbClr val="333333"/>
                </a:solidFill>
                <a:latin typeface="Calibri"/>
                <a:cs typeface="Calibri"/>
              </a:rPr>
              <a:t>Obligation pour les banques de publier la proportion d’activités alignées sur la Taxonomie dans les garanties financières accordées (ICP </a:t>
            </a:r>
            <a:r>
              <a:rPr lang="fr-FR" sz="1037" spc="42" dirty="0" err="1">
                <a:solidFill>
                  <a:srgbClr val="333333"/>
                </a:solidFill>
                <a:latin typeface="Calibri"/>
                <a:cs typeface="Calibri"/>
              </a:rPr>
              <a:t>FinGuar</a:t>
            </a:r>
            <a:r>
              <a:rPr lang="fr-FR" sz="1037" spc="42" dirty="0">
                <a:solidFill>
                  <a:srgbClr val="333333"/>
                </a:solidFill>
                <a:latin typeface="Calibri"/>
                <a:cs typeface="Calibri"/>
              </a:rPr>
              <a:t>) et les actifs sous gestion (ICP </a:t>
            </a:r>
            <a:r>
              <a:rPr lang="fr-FR" sz="1037" spc="42" dirty="0" err="1">
                <a:solidFill>
                  <a:srgbClr val="333333"/>
                </a:solidFill>
                <a:latin typeface="Calibri"/>
                <a:cs typeface="Calibri"/>
              </a:rPr>
              <a:t>AuM</a:t>
            </a:r>
            <a:r>
              <a:rPr lang="fr-FR" sz="1037" spc="42" dirty="0">
                <a:solidFill>
                  <a:srgbClr val="333333"/>
                </a:solidFill>
                <a:latin typeface="Calibri"/>
                <a:cs typeface="Calibri"/>
              </a:rPr>
              <a:t>) : </a:t>
            </a:r>
          </a:p>
          <a:p>
            <a:pPr marL="604793" marR="4790" lvl="1" indent="-161677">
              <a:spcBef>
                <a:spcPts val="94"/>
              </a:spcBef>
              <a:buFont typeface="Arial" panose="020B0604020202020204" pitchFamily="34" charset="0"/>
              <a:buChar char="•"/>
            </a:pPr>
            <a:endParaRPr lang="fr-FR" sz="1037" spc="42" dirty="0">
              <a:solidFill>
                <a:srgbClr val="333333"/>
              </a:solidFill>
              <a:latin typeface="Calibri"/>
              <a:cs typeface="Calibri"/>
            </a:endParaRPr>
          </a:p>
          <a:p>
            <a:pPr marL="604793" marR="4790" lvl="1" indent="-161677">
              <a:spcBef>
                <a:spcPts val="94"/>
              </a:spcBef>
              <a:buFont typeface="Arial" panose="020B0604020202020204" pitchFamily="34" charset="0"/>
              <a:buChar char="•"/>
            </a:pPr>
            <a:r>
              <a:rPr lang="fr-FR" sz="1037" spc="42" dirty="0">
                <a:solidFill>
                  <a:srgbClr val="333333"/>
                </a:solidFill>
                <a:latin typeface="Calibri"/>
                <a:cs typeface="Calibri"/>
              </a:rPr>
              <a:t>ICP </a:t>
            </a:r>
            <a:r>
              <a:rPr lang="fr-FR" sz="1037" spc="42" dirty="0" err="1">
                <a:solidFill>
                  <a:srgbClr val="333333"/>
                </a:solidFill>
                <a:latin typeface="Calibri"/>
                <a:cs typeface="Calibri"/>
              </a:rPr>
              <a:t>AuM</a:t>
            </a:r>
            <a:r>
              <a:rPr lang="fr-FR" sz="1037" spc="42" dirty="0">
                <a:solidFill>
                  <a:srgbClr val="333333"/>
                </a:solidFill>
                <a:latin typeface="Calibri"/>
                <a:cs typeface="Calibri"/>
              </a:rPr>
              <a:t> : rapport entre les actifs gérés pour des entreprises qui financent des activités économiques alignées sur la taxonomie et le total des actifs gérés ; </a:t>
            </a:r>
          </a:p>
          <a:p>
            <a:pPr marL="604793" marR="4790" lvl="1" indent="-161677">
              <a:spcBef>
                <a:spcPts val="94"/>
              </a:spcBef>
              <a:buFont typeface="Arial" panose="020B0604020202020204" pitchFamily="34" charset="0"/>
              <a:buChar char="•"/>
            </a:pPr>
            <a:r>
              <a:rPr lang="fr-FR" sz="1037" spc="42" dirty="0">
                <a:solidFill>
                  <a:srgbClr val="333333"/>
                </a:solidFill>
                <a:latin typeface="Calibri"/>
                <a:cs typeface="Calibri"/>
              </a:rPr>
              <a:t>• ICP </a:t>
            </a:r>
            <a:r>
              <a:rPr lang="fr-FR" sz="1037" spc="42" dirty="0" err="1">
                <a:solidFill>
                  <a:srgbClr val="333333"/>
                </a:solidFill>
                <a:latin typeface="Calibri"/>
                <a:cs typeface="Calibri"/>
              </a:rPr>
              <a:t>FinGuar</a:t>
            </a:r>
            <a:r>
              <a:rPr lang="fr-FR" sz="1037" spc="42" dirty="0">
                <a:solidFill>
                  <a:srgbClr val="333333"/>
                </a:solidFill>
                <a:latin typeface="Calibri"/>
                <a:cs typeface="Calibri"/>
              </a:rPr>
              <a:t> : part des garanties financières de prêts et avances et de titres de créance destinés à financer des activités économiques alignées sur la taxonomie par rapport à l’ensemble des garanties financières de prêts et avances et de titres de créance accordées à des entreprises.</a:t>
            </a:r>
          </a:p>
          <a:p>
            <a:pPr marL="11976" marR="4790">
              <a:spcBef>
                <a:spcPts val="94"/>
              </a:spcBef>
            </a:pPr>
            <a:endParaRPr lang="fr-FR" sz="1037" spc="42" dirty="0">
              <a:solidFill>
                <a:srgbClr val="333333"/>
              </a:solidFill>
              <a:latin typeface="Calibri"/>
              <a:cs typeface="Calibri"/>
            </a:endParaRPr>
          </a:p>
        </p:txBody>
      </p:sp>
      <p:sp>
        <p:nvSpPr>
          <p:cNvPr id="6" name="object 6"/>
          <p:cNvSpPr txBox="1"/>
          <p:nvPr/>
        </p:nvSpPr>
        <p:spPr>
          <a:xfrm>
            <a:off x="586824" y="2559873"/>
            <a:ext cx="2586818" cy="186308"/>
          </a:xfrm>
          <a:prstGeom prst="rect">
            <a:avLst/>
          </a:prstGeom>
        </p:spPr>
        <p:txBody>
          <a:bodyPr vert="horz" wrap="square" lIns="0" tIns="11976" rIns="0" bIns="0" rtlCol="0">
            <a:spAutoFit/>
          </a:bodyPr>
          <a:lstStyle/>
          <a:p>
            <a:pPr marL="11976">
              <a:spcBef>
                <a:spcPts val="94"/>
              </a:spcBef>
            </a:pPr>
            <a:r>
              <a:rPr lang="fr-FR" sz="1132" b="1" dirty="0">
                <a:latin typeface="Univers 45 Light"/>
                <a:cs typeface="Univers 45 Light"/>
              </a:rPr>
              <a:t>ICP Chiffre d’Affaires (CA)</a:t>
            </a:r>
            <a:endParaRPr sz="1132" dirty="0">
              <a:latin typeface="Univers 45 Light"/>
              <a:cs typeface="Univers 45 Light"/>
            </a:endParaRPr>
          </a:p>
        </p:txBody>
      </p:sp>
      <p:sp>
        <p:nvSpPr>
          <p:cNvPr id="9" name="object 9"/>
          <p:cNvSpPr/>
          <p:nvPr/>
        </p:nvSpPr>
        <p:spPr>
          <a:xfrm>
            <a:off x="9647147" y="6903279"/>
            <a:ext cx="0" cy="204191"/>
          </a:xfrm>
          <a:custGeom>
            <a:avLst/>
            <a:gdLst/>
            <a:ahLst/>
            <a:cxnLst/>
            <a:rect l="l" t="t" r="r" b="b"/>
            <a:pathLst>
              <a:path h="216534">
                <a:moveTo>
                  <a:pt x="0" y="0"/>
                </a:moveTo>
                <a:lnTo>
                  <a:pt x="0" y="216001"/>
                </a:lnTo>
              </a:path>
            </a:pathLst>
          </a:custGeom>
          <a:ln w="12700">
            <a:solidFill>
              <a:srgbClr val="00338D"/>
            </a:solidFill>
          </a:ln>
        </p:spPr>
        <p:txBody>
          <a:bodyPr wrap="square" lIns="0" tIns="0" rIns="0" bIns="0" rtlCol="0"/>
          <a:lstStyle/>
          <a:p>
            <a:endParaRPr sz="1697"/>
          </a:p>
        </p:txBody>
      </p:sp>
      <p:sp>
        <p:nvSpPr>
          <p:cNvPr id="10" name="object 10"/>
          <p:cNvSpPr/>
          <p:nvPr/>
        </p:nvSpPr>
        <p:spPr>
          <a:xfrm>
            <a:off x="9188859" y="459195"/>
            <a:ext cx="158083" cy="192215"/>
          </a:xfrm>
          <a:custGeom>
            <a:avLst/>
            <a:gdLst/>
            <a:ahLst/>
            <a:cxnLst/>
            <a:rect l="l" t="t" r="r" b="b"/>
            <a:pathLst>
              <a:path w="167640" h="203834">
                <a:moveTo>
                  <a:pt x="167297" y="82537"/>
                </a:moveTo>
                <a:lnTo>
                  <a:pt x="167297" y="203301"/>
                </a:lnTo>
                <a:lnTo>
                  <a:pt x="0" y="203301"/>
                </a:lnTo>
                <a:lnTo>
                  <a:pt x="0" y="82537"/>
                </a:lnTo>
                <a:lnTo>
                  <a:pt x="83642" y="0"/>
                </a:lnTo>
                <a:lnTo>
                  <a:pt x="167297" y="82537"/>
                </a:lnTo>
                <a:close/>
              </a:path>
            </a:pathLst>
          </a:custGeom>
          <a:ln w="12700">
            <a:solidFill>
              <a:srgbClr val="B2B2B2"/>
            </a:solidFill>
          </a:ln>
        </p:spPr>
        <p:txBody>
          <a:bodyPr wrap="square" lIns="0" tIns="0" rIns="0" bIns="0" rtlCol="0"/>
          <a:lstStyle/>
          <a:p>
            <a:endParaRPr sz="1697"/>
          </a:p>
        </p:txBody>
      </p:sp>
      <p:sp>
        <p:nvSpPr>
          <p:cNvPr id="11" name="object 11"/>
          <p:cNvSpPr/>
          <p:nvPr/>
        </p:nvSpPr>
        <p:spPr>
          <a:xfrm>
            <a:off x="8900290" y="459197"/>
            <a:ext cx="123952" cy="192215"/>
          </a:xfrm>
          <a:custGeom>
            <a:avLst/>
            <a:gdLst/>
            <a:ahLst/>
            <a:cxnLst/>
            <a:rect l="l" t="t" r="r" b="b"/>
            <a:pathLst>
              <a:path w="131445" h="203834">
                <a:moveTo>
                  <a:pt x="131305" y="0"/>
                </a:moveTo>
                <a:lnTo>
                  <a:pt x="0" y="101650"/>
                </a:lnTo>
                <a:lnTo>
                  <a:pt x="131305" y="203301"/>
                </a:lnTo>
              </a:path>
            </a:pathLst>
          </a:custGeom>
          <a:ln w="12700">
            <a:solidFill>
              <a:srgbClr val="B2B2B2"/>
            </a:solidFill>
          </a:ln>
        </p:spPr>
        <p:txBody>
          <a:bodyPr wrap="square" lIns="0" tIns="0" rIns="0" bIns="0" rtlCol="0"/>
          <a:lstStyle/>
          <a:p>
            <a:endParaRPr sz="1697"/>
          </a:p>
        </p:txBody>
      </p:sp>
      <p:sp>
        <p:nvSpPr>
          <p:cNvPr id="12" name="object 12"/>
          <p:cNvSpPr/>
          <p:nvPr/>
        </p:nvSpPr>
        <p:spPr>
          <a:xfrm>
            <a:off x="9511358" y="459196"/>
            <a:ext cx="123952" cy="192215"/>
          </a:xfrm>
          <a:custGeom>
            <a:avLst/>
            <a:gdLst/>
            <a:ahLst/>
            <a:cxnLst/>
            <a:rect l="l" t="t" r="r" b="b"/>
            <a:pathLst>
              <a:path w="131445" h="203834">
                <a:moveTo>
                  <a:pt x="0" y="203301"/>
                </a:moveTo>
                <a:lnTo>
                  <a:pt x="131305" y="101650"/>
                </a:lnTo>
                <a:lnTo>
                  <a:pt x="0" y="0"/>
                </a:lnTo>
              </a:path>
            </a:pathLst>
          </a:custGeom>
          <a:ln w="12700">
            <a:solidFill>
              <a:srgbClr val="B2B2B2"/>
            </a:solidFill>
          </a:ln>
        </p:spPr>
        <p:txBody>
          <a:bodyPr wrap="square" lIns="0" tIns="0" rIns="0" bIns="0" rtlCol="0"/>
          <a:lstStyle/>
          <a:p>
            <a:endParaRPr sz="1697"/>
          </a:p>
        </p:txBody>
      </p:sp>
      <p:sp>
        <p:nvSpPr>
          <p:cNvPr id="13" name="object 13"/>
          <p:cNvSpPr txBox="1">
            <a:spLocks noGrp="1"/>
          </p:cNvSpPr>
          <p:nvPr>
            <p:ph type="ftr" sz="quarter" idx="5"/>
          </p:nvPr>
        </p:nvSpPr>
        <p:spPr>
          <a:xfrm>
            <a:off x="8192603" y="6929016"/>
            <a:ext cx="766250" cy="268463"/>
          </a:xfrm>
          <a:prstGeom prst="rect">
            <a:avLst/>
          </a:prstGeom>
        </p:spPr>
        <p:txBody>
          <a:bodyPr vert="horz" wrap="square" lIns="0" tIns="7186" rIns="0" bIns="0" rtlCol="0">
            <a:spAutoFit/>
          </a:bodyPr>
          <a:lstStyle/>
          <a:p>
            <a:pPr marL="11976">
              <a:spcBef>
                <a:spcPts val="57"/>
              </a:spcBef>
            </a:pPr>
            <a:r>
              <a:rPr spc="42" dirty="0"/>
              <a:t>Pulse </a:t>
            </a:r>
            <a:r>
              <a:rPr spc="24" dirty="0"/>
              <a:t>of</a:t>
            </a:r>
            <a:r>
              <a:rPr spc="-28" dirty="0"/>
              <a:t> </a:t>
            </a:r>
            <a:r>
              <a:rPr spc="28" dirty="0"/>
              <a:t>banking</a:t>
            </a:r>
          </a:p>
        </p:txBody>
      </p:sp>
      <p:sp>
        <p:nvSpPr>
          <p:cNvPr id="14" name="object 14"/>
          <p:cNvSpPr txBox="1">
            <a:spLocks noGrp="1"/>
          </p:cNvSpPr>
          <p:nvPr>
            <p:ph type="sldNum" sz="quarter" idx="7"/>
          </p:nvPr>
        </p:nvSpPr>
        <p:spPr>
          <a:xfrm>
            <a:off x="9121690" y="6920185"/>
            <a:ext cx="181256" cy="138464"/>
          </a:xfrm>
          <a:prstGeom prst="rect">
            <a:avLst/>
          </a:prstGeom>
        </p:spPr>
        <p:txBody>
          <a:bodyPr vert="horz" wrap="square" lIns="0" tIns="7784" rIns="0" bIns="0" rtlCol="0">
            <a:spAutoFit/>
          </a:bodyPr>
          <a:lstStyle/>
          <a:p>
            <a:pPr marL="35928">
              <a:spcBef>
                <a:spcPts val="61"/>
              </a:spcBef>
            </a:pPr>
            <a:fld id="{81D60167-4931-47E6-BA6A-407CBD079E47}" type="slidenum">
              <a:rPr spc="38" dirty="0"/>
              <a:pPr marL="35928">
                <a:spcBef>
                  <a:spcPts val="61"/>
                </a:spcBef>
              </a:pPr>
              <a:t>9</a:t>
            </a:fld>
            <a:endParaRPr spc="38" dirty="0"/>
          </a:p>
        </p:txBody>
      </p:sp>
      <p:sp>
        <p:nvSpPr>
          <p:cNvPr id="7" name="object 6">
            <a:extLst>
              <a:ext uri="{FF2B5EF4-FFF2-40B4-BE49-F238E27FC236}">
                <a16:creationId xmlns:a16="http://schemas.microsoft.com/office/drawing/2014/main" id="{5E57E8AA-E9A0-105C-F8C4-A44EC1C24A8F}"/>
              </a:ext>
            </a:extLst>
          </p:cNvPr>
          <p:cNvSpPr txBox="1"/>
          <p:nvPr/>
        </p:nvSpPr>
        <p:spPr>
          <a:xfrm>
            <a:off x="5329324" y="2559873"/>
            <a:ext cx="3694917" cy="186308"/>
          </a:xfrm>
          <a:prstGeom prst="rect">
            <a:avLst/>
          </a:prstGeom>
        </p:spPr>
        <p:txBody>
          <a:bodyPr vert="horz" wrap="square" lIns="0" tIns="11976" rIns="0" bIns="0" rtlCol="0">
            <a:spAutoFit/>
          </a:bodyPr>
          <a:lstStyle/>
          <a:p>
            <a:pPr marL="11976">
              <a:spcBef>
                <a:spcPts val="94"/>
              </a:spcBef>
            </a:pPr>
            <a:r>
              <a:rPr lang="fr-FR" sz="1132" b="1" dirty="0">
                <a:latin typeface="Univers 45 Light"/>
                <a:cs typeface="Univers 45 Light"/>
              </a:rPr>
              <a:t>ICP Dépenses d’investissement (Capex)</a:t>
            </a:r>
            <a:endParaRPr sz="1132" dirty="0">
              <a:latin typeface="Univers 45 Light"/>
              <a:cs typeface="Univers 45 Light"/>
            </a:endParaRPr>
          </a:p>
        </p:txBody>
      </p:sp>
      <p:sp>
        <p:nvSpPr>
          <p:cNvPr id="17" name="object 3">
            <a:extLst>
              <a:ext uri="{FF2B5EF4-FFF2-40B4-BE49-F238E27FC236}">
                <a16:creationId xmlns:a16="http://schemas.microsoft.com/office/drawing/2014/main" id="{E4AC215F-916F-DE65-0473-3FBD8DEF5FAC}"/>
              </a:ext>
            </a:extLst>
          </p:cNvPr>
          <p:cNvSpPr txBox="1"/>
          <p:nvPr/>
        </p:nvSpPr>
        <p:spPr>
          <a:xfrm>
            <a:off x="583354" y="5312291"/>
            <a:ext cx="4458541" cy="1327325"/>
          </a:xfrm>
          <a:prstGeom prst="rect">
            <a:avLst/>
          </a:prstGeom>
        </p:spPr>
        <p:txBody>
          <a:bodyPr vert="horz" wrap="square" lIns="0" tIns="11976" rIns="0" bIns="0" rtlCol="0">
            <a:spAutoFit/>
          </a:bodyPr>
          <a:lstStyle/>
          <a:p>
            <a:pPr marL="11976" marR="4790">
              <a:spcBef>
                <a:spcPts val="94"/>
              </a:spcBef>
            </a:pPr>
            <a:r>
              <a:rPr lang="fr-FR" sz="1037" spc="42" dirty="0">
                <a:solidFill>
                  <a:srgbClr val="333333"/>
                </a:solidFill>
                <a:latin typeface="Calibri"/>
                <a:cs typeface="Calibri"/>
              </a:rPr>
              <a:t>Publication par le groupe Crédit Agricole publie également les données sur le périmètre du groupe intégrant les Caisses Régionales  :</a:t>
            </a:r>
          </a:p>
          <a:p>
            <a:pPr marL="11976" marR="4790">
              <a:spcBef>
                <a:spcPts val="94"/>
              </a:spcBef>
            </a:pPr>
            <a:r>
              <a:rPr lang="fr-FR" sz="1037" spc="42" dirty="0">
                <a:solidFill>
                  <a:srgbClr val="333333"/>
                </a:solidFill>
                <a:latin typeface="Calibri"/>
                <a:cs typeface="Calibri"/>
              </a:rPr>
              <a:t>- Garanties financières (CA) : 2,79% alors qu’il est de versus 3,50% pour Crédit Agricole SA. </a:t>
            </a:r>
          </a:p>
          <a:p>
            <a:pPr marL="11976" marR="4790">
              <a:spcBef>
                <a:spcPts val="94"/>
              </a:spcBef>
            </a:pPr>
            <a:r>
              <a:rPr lang="fr-FR" sz="1037" spc="42" dirty="0">
                <a:solidFill>
                  <a:srgbClr val="333333"/>
                </a:solidFill>
                <a:latin typeface="Calibri"/>
                <a:cs typeface="Calibri"/>
              </a:rPr>
              <a:t>- Actifs sous gestion (CA) : 2,81% versus 2,81 % pour Crédit Agricole SA.</a:t>
            </a:r>
            <a:br>
              <a:rPr lang="fr-FR" sz="1037" spc="42" dirty="0">
                <a:solidFill>
                  <a:srgbClr val="333333"/>
                </a:solidFill>
                <a:latin typeface="Calibri"/>
                <a:cs typeface="Calibri"/>
              </a:rPr>
            </a:br>
            <a:endParaRPr lang="fr-FR" sz="1037" spc="42" dirty="0">
              <a:solidFill>
                <a:srgbClr val="333333"/>
              </a:solidFill>
              <a:latin typeface="Calibri"/>
              <a:cs typeface="Calibri"/>
            </a:endParaRPr>
          </a:p>
          <a:p>
            <a:pPr marL="11976" marR="4790">
              <a:spcBef>
                <a:spcPts val="94"/>
              </a:spcBef>
            </a:pPr>
            <a:r>
              <a:rPr lang="fr-FR" sz="1037" spc="42" dirty="0" err="1">
                <a:solidFill>
                  <a:srgbClr val="333333"/>
                </a:solidFill>
                <a:latin typeface="Calibri"/>
                <a:cs typeface="Calibri"/>
              </a:rPr>
              <a:t>UniCredit</a:t>
            </a:r>
            <a:r>
              <a:rPr lang="fr-FR" sz="1037" spc="42" dirty="0">
                <a:solidFill>
                  <a:srgbClr val="333333"/>
                </a:solidFill>
                <a:latin typeface="Calibri"/>
                <a:cs typeface="Calibri"/>
              </a:rPr>
              <a:t> : déclaration des expositions Hors-Bilan sur un périmètre restreint justifié par la faible disponibilité des données.</a:t>
            </a:r>
          </a:p>
        </p:txBody>
      </p:sp>
      <p:sp>
        <p:nvSpPr>
          <p:cNvPr id="18" name="object 3">
            <a:extLst>
              <a:ext uri="{FF2B5EF4-FFF2-40B4-BE49-F238E27FC236}">
                <a16:creationId xmlns:a16="http://schemas.microsoft.com/office/drawing/2014/main" id="{7095867C-BC80-5E47-91E9-B1E43912FB70}"/>
              </a:ext>
            </a:extLst>
          </p:cNvPr>
          <p:cNvSpPr txBox="1"/>
          <p:nvPr/>
        </p:nvSpPr>
        <p:spPr>
          <a:xfrm>
            <a:off x="5257469" y="5325952"/>
            <a:ext cx="4458541" cy="1327325"/>
          </a:xfrm>
          <a:prstGeom prst="rect">
            <a:avLst/>
          </a:prstGeom>
        </p:spPr>
        <p:txBody>
          <a:bodyPr vert="horz" wrap="square" lIns="0" tIns="11976" rIns="0" bIns="0" rtlCol="0">
            <a:spAutoFit/>
          </a:bodyPr>
          <a:lstStyle/>
          <a:p>
            <a:pPr marL="11976" marR="4790">
              <a:spcBef>
                <a:spcPts val="94"/>
              </a:spcBef>
            </a:pPr>
            <a:r>
              <a:rPr lang="fr-FR" sz="1037" spc="42" dirty="0">
                <a:solidFill>
                  <a:srgbClr val="333333"/>
                </a:solidFill>
                <a:latin typeface="Calibri"/>
                <a:cs typeface="Calibri"/>
              </a:rPr>
              <a:t>Le groupe Crédit Agricole publie également les données sur le périmètre du groupe intégrant les Caisses Régionales :</a:t>
            </a:r>
          </a:p>
          <a:p>
            <a:pPr marL="11976" marR="4790">
              <a:spcBef>
                <a:spcPts val="94"/>
              </a:spcBef>
            </a:pPr>
            <a:r>
              <a:rPr lang="fr-FR" sz="1037" spc="42" dirty="0">
                <a:solidFill>
                  <a:srgbClr val="333333"/>
                </a:solidFill>
                <a:latin typeface="Calibri"/>
                <a:cs typeface="Calibri"/>
              </a:rPr>
              <a:t>- Garanties financières (Capex) : 3,99% versus 4,53% pour Crédit Agricole SA. </a:t>
            </a:r>
          </a:p>
          <a:p>
            <a:pPr marL="11976" marR="4790">
              <a:spcBef>
                <a:spcPts val="94"/>
              </a:spcBef>
            </a:pPr>
            <a:r>
              <a:rPr lang="fr-FR" sz="1037" spc="42" dirty="0">
                <a:solidFill>
                  <a:srgbClr val="333333"/>
                </a:solidFill>
                <a:latin typeface="Calibri"/>
                <a:cs typeface="Calibri"/>
              </a:rPr>
              <a:t>- Actifs sous gestion (Capex) : 2,91% versus 2,91% pour Crédit Agricole SA.</a:t>
            </a:r>
          </a:p>
          <a:p>
            <a:pPr marL="11976" marR="4790">
              <a:spcBef>
                <a:spcPts val="94"/>
              </a:spcBef>
            </a:pPr>
            <a:br>
              <a:rPr lang="fr-FR" sz="1037" spc="42" dirty="0">
                <a:solidFill>
                  <a:srgbClr val="333333"/>
                </a:solidFill>
                <a:latin typeface="Calibri"/>
                <a:cs typeface="Calibri"/>
              </a:rPr>
            </a:br>
            <a:r>
              <a:rPr lang="fr-FR" sz="1037" spc="42" dirty="0" err="1">
                <a:solidFill>
                  <a:srgbClr val="333333"/>
                </a:solidFill>
                <a:latin typeface="Calibri"/>
                <a:cs typeface="Calibri"/>
              </a:rPr>
              <a:t>UniCredit</a:t>
            </a:r>
            <a:r>
              <a:rPr lang="fr-FR" sz="1037" spc="42" dirty="0">
                <a:solidFill>
                  <a:srgbClr val="333333"/>
                </a:solidFill>
                <a:latin typeface="Calibri"/>
                <a:cs typeface="Calibri"/>
              </a:rPr>
              <a:t> déclaration des expositions Hors-Bilan sur un périmètre restreint justifié par la faible disponibilité des données.</a:t>
            </a:r>
          </a:p>
        </p:txBody>
      </p:sp>
      <p:pic>
        <p:nvPicPr>
          <p:cNvPr id="15" name="Image 14">
            <a:extLst>
              <a:ext uri="{FF2B5EF4-FFF2-40B4-BE49-F238E27FC236}">
                <a16:creationId xmlns:a16="http://schemas.microsoft.com/office/drawing/2014/main" id="{73E1C35B-4759-7118-8229-E7831D5309F4}"/>
              </a:ext>
            </a:extLst>
          </p:cNvPr>
          <p:cNvPicPr>
            <a:picLocks noChangeAspect="1"/>
          </p:cNvPicPr>
          <p:nvPr/>
        </p:nvPicPr>
        <p:blipFill>
          <a:blip r:embed="rId2"/>
          <a:stretch>
            <a:fillRect/>
          </a:stretch>
        </p:blipFill>
        <p:spPr>
          <a:xfrm>
            <a:off x="403367" y="2941282"/>
            <a:ext cx="4638528" cy="2284495"/>
          </a:xfrm>
          <a:prstGeom prst="rect">
            <a:avLst/>
          </a:prstGeom>
        </p:spPr>
      </p:pic>
      <p:pic>
        <p:nvPicPr>
          <p:cNvPr id="19" name="Image 18">
            <a:extLst>
              <a:ext uri="{FF2B5EF4-FFF2-40B4-BE49-F238E27FC236}">
                <a16:creationId xmlns:a16="http://schemas.microsoft.com/office/drawing/2014/main" id="{2999F1F3-863E-164A-B66D-F509AE66FCDF}"/>
              </a:ext>
            </a:extLst>
          </p:cNvPr>
          <p:cNvPicPr>
            <a:picLocks noChangeAspect="1"/>
          </p:cNvPicPr>
          <p:nvPr/>
        </p:nvPicPr>
        <p:blipFill>
          <a:blip r:embed="rId3"/>
          <a:stretch>
            <a:fillRect/>
          </a:stretch>
        </p:blipFill>
        <p:spPr>
          <a:xfrm>
            <a:off x="5167450" y="2956677"/>
            <a:ext cx="4530741" cy="2253705"/>
          </a:xfrm>
          <a:prstGeom prst="rect">
            <a:avLst/>
          </a:prstGeom>
        </p:spPr>
      </p:pic>
    </p:spTree>
    <p:extLst>
      <p:ext uri="{BB962C8B-B14F-4D97-AF65-F5344CB8AC3E}">
        <p14:creationId xmlns:p14="http://schemas.microsoft.com/office/powerpoint/2010/main" val="42684791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8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9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deff24bb-2089-4400-8c8e-f71e680378b2}" enabled="0" method="" siteId="{deff24bb-2089-4400-8c8e-f71e680378b2}" removed="1"/>
</clbl:labelList>
</file>

<file path=docProps/app.xml><?xml version="1.0" encoding="utf-8"?>
<Properties xmlns="http://schemas.openxmlformats.org/officeDocument/2006/extended-properties" xmlns:vt="http://schemas.openxmlformats.org/officeDocument/2006/docPropsVTypes">
  <Template/>
  <TotalTime>9046</TotalTime>
  <Words>2651</Words>
  <Application>Microsoft Office PowerPoint</Application>
  <PresentationFormat>Personnalisé</PresentationFormat>
  <Paragraphs>210</Paragraphs>
  <Slides>14</Slides>
  <Notes>3</Notes>
  <HiddenSlides>0</HiddenSlides>
  <MMClips>0</MMClips>
  <ScaleCrop>false</ScaleCrop>
  <HeadingPairs>
    <vt:vector size="6" baseType="variant">
      <vt:variant>
        <vt:lpstr>Polices utilisées</vt:lpstr>
      </vt:variant>
      <vt:variant>
        <vt:i4>7</vt:i4>
      </vt:variant>
      <vt:variant>
        <vt:lpstr>Thème</vt:lpstr>
      </vt:variant>
      <vt:variant>
        <vt:i4>4</vt:i4>
      </vt:variant>
      <vt:variant>
        <vt:lpstr>Titres des diapositives</vt:lpstr>
      </vt:variant>
      <vt:variant>
        <vt:i4>14</vt:i4>
      </vt:variant>
    </vt:vector>
  </HeadingPairs>
  <TitlesOfParts>
    <vt:vector size="25" baseType="lpstr">
      <vt:lpstr>Aptos</vt:lpstr>
      <vt:lpstr>Arial</vt:lpstr>
      <vt:lpstr>Calibri</vt:lpstr>
      <vt:lpstr>Calibri Light</vt:lpstr>
      <vt:lpstr>KPMG Bold</vt:lpstr>
      <vt:lpstr>Univers 45 Light</vt:lpstr>
      <vt:lpstr>Wingdings</vt:lpstr>
      <vt:lpstr>Office Theme</vt:lpstr>
      <vt:lpstr>7_Conception personnalisée</vt:lpstr>
      <vt:lpstr>8_Conception personnalisée</vt:lpstr>
      <vt:lpstr>9_Conception personnalisée</vt:lpstr>
      <vt:lpstr>Présentation PowerPoint</vt:lpstr>
      <vt:lpstr>Présentation PowerPoint</vt:lpstr>
      <vt:lpstr>Présentation PowerPoint</vt:lpstr>
      <vt:lpstr>Pulse of  banking Green Asset Ratio : un indicateur de performance durable ?</vt:lpstr>
      <vt:lpstr>Contexte réglementaire</vt:lpstr>
      <vt:lpstr>Ratio d’alignement au 31 décembre 2023</vt:lpstr>
      <vt:lpstr>Présentation PowerPoint</vt:lpstr>
      <vt:lpstr>Part des encours de prêts aux ménages dans le GAR</vt:lpstr>
      <vt:lpstr>Garanties financières et actifs sous gestion</vt:lpstr>
      <vt:lpstr>Nouveaux objectifs environnementaux</vt:lpstr>
      <vt:lpstr>Présentation PowerPoint</vt:lpstr>
      <vt:lpstr>FAQ de la Commission Européenne du 21 décembre 2023</vt:lpstr>
      <vt:lpstr>Présentation PowerPoint</vt:lpstr>
      <vt:lpstr>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Pulse of  banking Mise en oeuvre du reporting ESG</dc:title>
  <dc:creator>Moulin, Kenza</dc:creator>
  <cp:lastModifiedBy>Jean-Charles Fournol</cp:lastModifiedBy>
  <cp:revision>71</cp:revision>
  <dcterms:created xsi:type="dcterms:W3CDTF">2024-04-24T13:11:12Z</dcterms:created>
  <dcterms:modified xsi:type="dcterms:W3CDTF">2024-07-15T09:54:04Z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2023-06-05T00:00:00Z</vt:filetime>
  </property>
  <property fmtid="{D5CDD505-2E9C-101B-9397-08002B2CF9AE}" pid="3" name="Creator">
    <vt:lpwstr>Adobe InDesign 18.0 (Macintosh)</vt:lpwstr>
  </property>
  <property fmtid="{D5CDD505-2E9C-101B-9397-08002B2CF9AE}" pid="4" name="LastSaved">
    <vt:filetime>2024-04-24T00:00:00Z</vt:filetime>
  </property>
</Properties>
</file>